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85912b214c_0_1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85912b214c_0_1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85912b214c_0_13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8e5b34bfa_0_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98e5b34bfa_0_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98e5b34bfa_0_6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5912b214c_0_10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85912b214c_0_10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85912b214c_0_109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5912b214c_0_10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5912b214c_0_10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1e9 nanoseconds in a second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a year there are 32m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a ~ a blink of an eye 300ms (3 blinks per seconds)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1 second is 10 year, a nanosecond is one blink of an eye</a:t>
            </a:r>
            <a:endParaRPr/>
          </a:p>
        </p:txBody>
      </p:sp>
      <p:sp>
        <p:nvSpPr>
          <p:cNvPr id="131" name="Google Shape;131;g185912b214c_0_10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c5d3cd7ab_0_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8c5d3cd7ab_0_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c5d3cd7ab_0_1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8c5d3cd7ab_0_1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c5d3cd7ab_0_2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8c5d3cd7ab_0_2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8c5d3cd7ab_0_2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8c5d3cd7ab_0_2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c5d3cd7ab_0_4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8c5d3cd7ab_0_4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85912b214c_0_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g185912b214c_0_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g185912b214c_0_7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765788a6cd_0_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765788a6cd_0_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c5d3cd7ab_0_3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8c5d3cd7ab_0_3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8c5d3cd7ab_0_5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8c5d3cd7ab_0_5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8c5d3cd7ab_0_5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8c5d3cd7ab_0_5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8c5d3cd7ab_0_6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8c5d3cd7ab_0_6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85912b214c_0_1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85912b214c_0_1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85912b214c_0_18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c3122031dd_0_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c3122031dd_0_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1c3122031dd_0_9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Silber 1.9</a:t>
            </a:r>
            <a:endParaRPr/>
          </a:p>
        </p:txBody>
      </p:sp>
      <p:sp>
        <p:nvSpPr>
          <p:cNvPr id="378" name="Google Shape;378;p2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c5d3cd7ab_0_8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8c5d3cd7ab_0_8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3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Entities are nouns – rectangles in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Relationships are verbs – diamonds in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Both can have attributes – circles in diagram</a:t>
            </a:r>
            <a:endParaRPr/>
          </a:p>
        </p:txBody>
      </p:sp>
      <p:sp>
        <p:nvSpPr>
          <p:cNvPr id="414" name="Google Shape;414;p3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8c5d3cd7ab_0_10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8c5d3cd7ab_0_10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8c5d3cd7ab_0_8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8c5d3cd7ab_0_8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18c5d3cd7ab_0_8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c6959bc46b_0_13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c6959bc46b_0_13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c6959bc46b_0_139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85912b214c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85912b214c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85912b214c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" y="152401"/>
            <a:ext cx="8839200" cy="3448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" y="3733800"/>
            <a:ext cx="8839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  <a:defRPr>
                <a:solidFill>
                  <a:srgbClr val="00B0F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7937300" y="6493000"/>
            <a:ext cx="1168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834" name="adj1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saggese@umd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foreignaffairs.com/articles/139104/kenneth-neil-cukier-and-viktor-mayer-schoenberger/the-rise-of-big-data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lin-scott.github.io/personal_website/research/interactive_latency.html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forbes.com/sites/blakemorgan/2020/02/18/50-stats-showing-the-power-of-personalization/?sh=2f79494a2a9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foreignaffairs.com/articles/139104/kenneth-neil-cukier-and-viktor-mayer-schoenberger/the-rise-of-big-dat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quora.com/How-accurate-were-Nate-Silvers-predictions-for-the-2012-Presidential-election" TargetMode="External"/><Relationship Id="rId4" Type="http://schemas.openxmlformats.org/officeDocument/2006/relationships/hyperlink" Target="http://blog.revolutionanalytics.com/2012/11/in-the-2012-election-data-science-was-the-winner.html" TargetMode="External"/><Relationship Id="rId5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chive.nytimes.com/bits.blogs.nytimes.com/2014/03/28/google-flu-trends-the-limits-of-big-data/?_php=true&amp;_type=blogs&amp;_r=0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ewconway.com/zia/2013/3/26/the-data-science-venn-diagram" TargetMode="External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cacm.acm.org/blogs/blog-cacm/169199-data-science-workflow-overview-and-challenges/fulltext" TargetMode="External"/><Relationship Id="rId4" Type="http://schemas.openxmlformats.org/officeDocument/2006/relationships/image" Target="../media/image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hyperlink" Target="http://www.nytimes.com/2014/08/18/technology/for-big-data-scientists-hurdle-to-insights-is-janitor-work.html" TargetMode="External"/><Relationship Id="rId5" Type="http://schemas.openxmlformats.org/officeDocument/2006/relationships/hyperlink" Target="http://vis.stanford.edu/papers/data-wrangling" TargetMode="External"/><Relationship Id="rId6" Type="http://schemas.openxmlformats.org/officeDocument/2006/relationships/hyperlink" Target="http://vis.stanford.edu/papers/data-wrangling" TargetMode="External"/><Relationship Id="rId7" Type="http://schemas.openxmlformats.org/officeDocument/2006/relationships/hyperlink" Target="http://vis.stanford.edu/papers/data-wranglin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mathbabe.org/2011/09/25/why-and-how-to-hire-a-data-scientist-for-your-busines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document/d/1LYd7QqGOU2_JR5QOWaAxWCwBB2cy16n57dSaVV6A3tc/edit" TargetMode="External"/><Relationship Id="rId4" Type="http://schemas.openxmlformats.org/officeDocument/2006/relationships/hyperlink" Target="https://github.com/gpsaggese/umd_data605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avro.apache.org/docs/current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en.wikipedia.org/wiki/IBM_Information_Management_System" TargetMode="External"/><Relationship Id="rId4" Type="http://schemas.openxmlformats.org/officeDocument/2006/relationships/hyperlink" Target="https://www.ibm.com/docs/en/zos-basic-skills?topic=dmsz-introduction-im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kedin.com/in/gpsaggese/" TargetMode="External"/><Relationship Id="rId4" Type="http://schemas.openxmlformats.org/officeDocument/2006/relationships/hyperlink" Target="https://www.sorrentum.org/" TargetMode="External"/><Relationship Id="rId5" Type="http://schemas.openxmlformats.org/officeDocument/2006/relationships/hyperlink" Target="https://github.com/sorrentum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ithub.com/protocolbuffers/protobuf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avro.apache.org/" TargetMode="External"/><Relationship Id="rId4" Type="http://schemas.openxmlformats.org/officeDocument/2006/relationships/hyperlink" Target="https://thrift.apache.org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ocs.google.com/document/d/1RyQVKtqo8sxJrQS6DXIndFEy3Qjlc3DtIt7gZStO2nA/edit#" TargetMode="External"/><Relationship Id="rId4" Type="http://schemas.openxmlformats.org/officeDocument/2006/relationships/hyperlink" Target="http://github.com/sorrentum" TargetMode="External"/><Relationship Id="rId5" Type="http://schemas.openxmlformats.org/officeDocument/2006/relationships/hyperlink" Target="https://docs.google.com/forms/d/1jah0a7REIk56jE_mwINxe1_6thzWMQC_MaGkd7ZgFYA/edi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gpsaggese/umd_data60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RyQVKtqo8sxJrQS6DXIndFEy3Qjlc3DtIt7gZStO2nA/edit" TargetMode="External"/><Relationship Id="rId4" Type="http://schemas.openxmlformats.org/officeDocument/2006/relationships/hyperlink" Target="https://docs.google.com/forms/d/1jah0a7REIk56jE_mwINxe1_6thzWMQC_MaGkd7ZgFYA/edit" TargetMode="External"/><Relationship Id="rId5" Type="http://schemas.openxmlformats.org/officeDocument/2006/relationships/hyperlink" Target="https://www.sorrentum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ctrTitle"/>
          </p:nvPr>
        </p:nvSpPr>
        <p:spPr>
          <a:xfrm>
            <a:off x="152400" y="152400"/>
            <a:ext cx="88392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</a:t>
            </a:r>
            <a:r>
              <a:rPr b="1" lang="en-US"/>
              <a:t>DATA605 - Big Data Systems</a:t>
            </a:r>
            <a:br>
              <a:rPr lang="en-US"/>
            </a:br>
            <a:r>
              <a:rPr lang="en-US"/>
              <a:t>Course Intro</a:t>
            </a:r>
            <a:br>
              <a:rPr lang="en-US"/>
            </a:br>
            <a:r>
              <a:rPr lang="en-US"/>
              <a:t>Big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Data Models</a:t>
            </a:r>
            <a:endParaRPr/>
          </a:p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52400" y="3733800"/>
            <a:ext cx="8839200" cy="29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rPr lang="en-US"/>
              <a:t>Dr. GP Saggese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gsaggese@umd.edu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rPr lang="en-US"/>
              <a:t>with thanks to Prof.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rPr lang="en-US"/>
              <a:t>Alan Sussman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rPr lang="en-US"/>
              <a:t>Amol Deshpande</a:t>
            </a:r>
            <a:endParaRPr/>
          </a:p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7937300" y="6493000"/>
            <a:ext cx="1168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ctrTitle"/>
          </p:nvPr>
        </p:nvSpPr>
        <p:spPr>
          <a:xfrm>
            <a:off x="152400" y="76201"/>
            <a:ext cx="88392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DATA605 - Big Data Systems</a:t>
            </a:r>
            <a:br>
              <a:rPr lang="en-US"/>
            </a:br>
            <a:r>
              <a:rPr lang="en-US"/>
              <a:t>Course Intro</a:t>
            </a:r>
            <a:br>
              <a:rPr lang="en-US"/>
            </a:br>
            <a:r>
              <a:rPr b="1" lang="en-US">
                <a:solidFill>
                  <a:schemeClr val="accent2"/>
                </a:solidFill>
              </a:rPr>
              <a:t>Big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Data Models</a:t>
            </a:r>
            <a:br>
              <a:rPr lang="en-US"/>
            </a:br>
            <a:endParaRPr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7937300" y="6493000"/>
            <a:ext cx="1168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</a:t>
            </a:r>
            <a:endParaRPr/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152400" y="990600"/>
            <a:ext cx="8839200" cy="556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b="1" lang="en-US">
                <a:solidFill>
                  <a:schemeClr val="accent2"/>
                </a:solidFill>
              </a:rPr>
              <a:t>Promises of data science</a:t>
            </a:r>
            <a:r>
              <a:rPr lang="en-US"/>
              <a:t> (DS)</a:t>
            </a:r>
            <a:endParaRPr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Give a competitive advantages</a:t>
            </a:r>
            <a:endParaRPr sz="3057"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Make better strategic and tactical business decisions</a:t>
            </a:r>
            <a:endParaRPr sz="3057"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Optimize business processes</a:t>
            </a:r>
            <a:endParaRPr sz="3057"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Detect strategic blind spots</a:t>
            </a:r>
            <a:endParaRPr sz="3057"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b="1" lang="en-US">
                <a:solidFill>
                  <a:schemeClr val="accent1"/>
                </a:solidFill>
              </a:rPr>
              <a:t>Data science is not new</a:t>
            </a:r>
            <a:r>
              <a:rPr lang="en-US"/>
              <a:t>, it was called:</a:t>
            </a:r>
            <a:endParaRPr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Decision support</a:t>
            </a:r>
            <a:endParaRPr sz="3057"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Business intelligence</a:t>
            </a:r>
            <a:endParaRPr sz="3057"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Predictive analytics</a:t>
            </a:r>
            <a:endParaRPr sz="3057"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Operation research</a:t>
            </a:r>
            <a:endParaRPr sz="3057"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...</a:t>
            </a:r>
            <a:endParaRPr sz="3057"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What has changed is that </a:t>
            </a:r>
            <a:r>
              <a:rPr b="1" lang="en-US">
                <a:solidFill>
                  <a:schemeClr val="accent3"/>
                </a:solidFill>
              </a:rPr>
              <a:t>learning and applying DS is easy</a:t>
            </a:r>
            <a:endParaRPr b="1">
              <a:solidFill>
                <a:schemeClr val="accent3"/>
              </a:solidFill>
            </a:endParaRPr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No need for consulting groups</a:t>
            </a:r>
            <a:endParaRPr sz="3057"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Tools are open-source</a:t>
            </a:r>
            <a:endParaRPr sz="3057"/>
          </a:p>
          <a:p>
            <a:pPr indent="-294367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2365"/>
              <a:buChar char="-"/>
            </a:pPr>
            <a:r>
              <a:rPr lang="en-US" sz="2657"/>
              <a:t>E.g., Python + pydata stack (numpy, scipy, Pandas, sklearn)</a:t>
            </a:r>
            <a:endParaRPr sz="2657"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Large data sets</a:t>
            </a:r>
            <a:endParaRPr sz="3057"/>
          </a:p>
          <a:p>
            <a:pPr indent="-294367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4205"/>
              <a:buChar char="-"/>
            </a:pPr>
            <a:r>
              <a:rPr lang="en-US" sz="3057"/>
              <a:t>Cheap computing (e.g., AWS, Google Cloud)</a:t>
            </a:r>
            <a:endParaRPr sz="3057"/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152400" y="990600"/>
            <a:ext cx="8839200" cy="55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10000"/>
          </a:bodyPr>
          <a:lstStyle/>
          <a:p>
            <a:pPr indent="-2819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McKinsey, 2013: “data science is the number one </a:t>
            </a:r>
            <a:r>
              <a:rPr b="1" lang="en-US"/>
              <a:t>catalyst for economic growth</a:t>
            </a:r>
            <a:r>
              <a:rPr lang="en-US"/>
              <a:t>”</a:t>
            </a:r>
            <a:endParaRPr/>
          </a:p>
          <a:p>
            <a:pPr indent="-232409" lvl="1" marL="74295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Growing amount of data</a:t>
            </a:r>
            <a:endParaRPr/>
          </a:p>
          <a:p>
            <a:pPr indent="-232409" lvl="1" marL="74295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Cloud computing</a:t>
            </a:r>
            <a:endParaRPr/>
          </a:p>
          <a:p>
            <a:pPr indent="-232409" lvl="1" marL="74295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Build machine models to make better business decisions</a:t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19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Explosion of data in every domain</a:t>
            </a:r>
            <a:endParaRPr b="1"/>
          </a:p>
          <a:p>
            <a:pPr indent="-232409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Sensing devices / networks monitor processes 24/7</a:t>
            </a:r>
            <a:endParaRPr/>
          </a:p>
          <a:p>
            <a:pPr indent="-212089" lvl="2" marL="11430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E.g., temperature of your room, your vital signs, </a:t>
            </a:r>
            <a:r>
              <a:rPr lang="en-US"/>
              <a:t>pollution in the air</a:t>
            </a:r>
            <a:endParaRPr/>
          </a:p>
          <a:p>
            <a:pPr indent="-232409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Increasingly sophisticated smart-phones (6.5b smart phones, 80% of the world population)</a:t>
            </a:r>
            <a:endParaRPr/>
          </a:p>
          <a:p>
            <a:pPr indent="-232409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Internet and social networks make it easy to publish data</a:t>
            </a:r>
            <a:endParaRPr/>
          </a:p>
          <a:p>
            <a:pPr indent="-269240" lvl="1" marL="742950" rtl="0" algn="l"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Internet of Things (IoT), everything is connected to the internet</a:t>
            </a:r>
            <a:endParaRPr/>
          </a:p>
          <a:p>
            <a:pPr indent="-212089" lvl="2" marL="1143000" rtl="0" algn="l">
              <a:spcBef>
                <a:spcPts val="476"/>
              </a:spcBef>
              <a:spcAft>
                <a:spcPts val="0"/>
              </a:spcAft>
              <a:buSzPct val="116666"/>
              <a:buChar char="•"/>
            </a:pPr>
            <a:r>
              <a:rPr lang="en-US"/>
              <a:t>E.g., power supply, toasters</a:t>
            </a:r>
            <a:endParaRPr/>
          </a:p>
          <a:p>
            <a:pPr indent="-269240" lvl="1" marL="74295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Scientific experiments and simulations produce enormous volumes of data</a:t>
            </a:r>
            <a:endParaRPr/>
          </a:p>
          <a:p>
            <a:pPr indent="-269240" lvl="1" marL="74295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 sz="2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Datafication</a:t>
            </a:r>
            <a:r>
              <a:rPr lang="en-US"/>
              <a:t>: turn all aspects of life into data</a:t>
            </a:r>
            <a:endParaRPr/>
          </a:p>
          <a:p>
            <a:pPr indent="-212089" lvl="2" marL="11430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E.g., what you like/enjoy turned into a stream of your "likes”</a:t>
            </a:r>
            <a:endParaRPr/>
          </a:p>
          <a:p>
            <a:pPr indent="0" lvl="0" marL="3429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457200" rtl="0" algn="l">
              <a:spcBef>
                <a:spcPts val="544"/>
              </a:spcBef>
              <a:spcAft>
                <a:spcPts val="0"/>
              </a:spcAft>
              <a:buSzPct val="56250"/>
              <a:buChar char="●"/>
            </a:pPr>
            <a:r>
              <a:rPr b="1" lang="en-US"/>
              <a:t>Challenges</a:t>
            </a:r>
            <a:endParaRPr b="1"/>
          </a:p>
          <a:p>
            <a:pPr indent="-232409" lvl="1" marL="74295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How to handle increasing amount data?</a:t>
            </a:r>
            <a:endParaRPr/>
          </a:p>
          <a:p>
            <a:pPr indent="-232409" lvl="1" marL="74295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How to extract interesting actionable insights and scientific knowledge?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Motivation: Data Overload</a:t>
            </a:r>
            <a:endParaRPr/>
          </a:p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859"/>
              <a:t>Scale of Data Size</a:t>
            </a:r>
            <a:endParaRPr sz="3859"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52400" y="990600"/>
            <a:ext cx="5359200" cy="56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Megabyte = 2</a:t>
            </a:r>
            <a:r>
              <a:rPr baseline="30000" lang="en-US"/>
              <a:t>10</a:t>
            </a:r>
            <a:r>
              <a:rPr lang="en-US"/>
              <a:t> \approx </a:t>
            </a:r>
            <a:r>
              <a:rPr lang="en-US"/>
              <a:t>10</a:t>
            </a:r>
            <a:r>
              <a:rPr baseline="30000" lang="en-US"/>
              <a:t>6</a:t>
            </a:r>
            <a:r>
              <a:rPr lang="en-US"/>
              <a:t> bytes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Typical English book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Gigabyte = </a:t>
            </a:r>
            <a:r>
              <a:rPr lang="en-US"/>
              <a:t>10</a:t>
            </a:r>
            <a:r>
              <a:rPr baseline="30000" lang="en-US"/>
              <a:t>9</a:t>
            </a:r>
            <a:r>
              <a:rPr lang="en-US"/>
              <a:t> bytes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1/2 hour of video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Wikipedia (compressed, without media): 22GB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Terabyte = 1m MB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Human genome: ~1TB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200,000 photos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LHC generates 100TB of data per day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$50 to buy 1TB HDD, $23 / mo on AWS S3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Petabyte = 1000 TB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13 years of HD video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65 copies of Library of Congress 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$250k / year on AWS S3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Exabyte = 1m TB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Global yearly Internet traffic in 2004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Zetabyte = 1b TB = 10</a:t>
            </a:r>
            <a:r>
              <a:rPr baseline="30000" lang="en-US"/>
              <a:t>21</a:t>
            </a:r>
            <a:r>
              <a:rPr lang="en-US"/>
              <a:t> bytes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Global yearly Internet traffic in 2016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Yottabytes = 10</a:t>
            </a:r>
            <a:r>
              <a:rPr baseline="30000" lang="en-US"/>
              <a:t>24</a:t>
            </a:r>
            <a:r>
              <a:rPr lang="en-US"/>
              <a:t> bytes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1TB today costs ~$100, Yottabyte costs $100t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Brontobytes = 10</a:t>
            </a:r>
            <a:r>
              <a:rPr baseline="30000" lang="en-US"/>
              <a:t>27</a:t>
            </a:r>
            <a:r>
              <a:rPr lang="en-US"/>
              <a:t> bytes</a:t>
            </a:r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650" y="838200"/>
            <a:ext cx="3047900" cy="58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0" y="152400"/>
            <a:ext cx="90777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659"/>
              <a:t>Constants that everybody should know</a:t>
            </a:r>
            <a:endParaRPr sz="3659"/>
          </a:p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152400" y="838200"/>
            <a:ext cx="8839200" cy="302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Latency Numbers Every Programmer Should Know (by year)</a:t>
            </a:r>
            <a:endParaRPr/>
          </a:p>
          <a:p>
            <a:pPr indent="-351631" lvl="0" marL="457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-"/>
            </a:pPr>
            <a:r>
              <a:rPr lang="en-US" sz="3100"/>
              <a:t>A CPU running at 3GHz executes an instruction every 0.3ns</a:t>
            </a:r>
            <a:endParaRPr sz="3100"/>
          </a:p>
          <a:p>
            <a:pPr indent="-3516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100"/>
              <a:t>L1 cache reference / register: 1ns</a:t>
            </a:r>
            <a:endParaRPr sz="3100"/>
          </a:p>
          <a:p>
            <a:pPr indent="-3516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100"/>
              <a:t>L2 cache reference: 4ns</a:t>
            </a:r>
            <a:endParaRPr sz="3100"/>
          </a:p>
          <a:p>
            <a:pPr indent="-3516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100"/>
              <a:t>Main memory reference: 100ns</a:t>
            </a:r>
            <a:endParaRPr sz="3100"/>
          </a:p>
          <a:p>
            <a:pPr indent="-3516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100"/>
              <a:t>Send 1KB over network: 10ns</a:t>
            </a:r>
            <a:endParaRPr sz="3100"/>
          </a:p>
          <a:p>
            <a:pPr indent="-3516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100"/>
              <a:t>Read 1MB from memory: 2us</a:t>
            </a:r>
            <a:endParaRPr sz="3100"/>
          </a:p>
          <a:p>
            <a:pPr indent="-3516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100"/>
              <a:t>SSD random read: 16us</a:t>
            </a:r>
            <a:endParaRPr sz="3100"/>
          </a:p>
          <a:p>
            <a:pPr indent="-3516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100"/>
              <a:t>Disk seek: 2ms</a:t>
            </a:r>
            <a:endParaRPr sz="3100"/>
          </a:p>
          <a:p>
            <a:pPr indent="-3516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100"/>
              <a:t>Packet round-trip from CA to Netherland: 150ms</a:t>
            </a:r>
            <a:endParaRPr sz="3100"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4239300"/>
            <a:ext cx="7892970" cy="23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152400" y="990600"/>
            <a:ext cx="8839200" cy="5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276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b="1" lang="en-US">
                <a:solidFill>
                  <a:schemeClr val="accent2"/>
                </a:solidFill>
              </a:rPr>
              <a:t>Personalized marketing</a:t>
            </a:r>
            <a:endParaRPr b="1">
              <a:solidFill>
                <a:schemeClr val="accent2"/>
              </a:solidFill>
            </a:endParaRPr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Target each consumer instead of the consumers at large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Amazon personalizes suggestions using signals from:</a:t>
            </a:r>
            <a:endParaRPr/>
          </a:p>
          <a:p>
            <a:pPr indent="-202882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Your shopping history</a:t>
            </a:r>
            <a:endParaRPr/>
          </a:p>
          <a:p>
            <a:pPr indent="-202882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What you have searched for (or clicked, watched)</a:t>
            </a:r>
            <a:endParaRPr/>
          </a:p>
          <a:p>
            <a:pPr indent="-202882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Other </a:t>
            </a:r>
            <a:r>
              <a:rPr lang="en-US"/>
              <a:t>consumers and trends</a:t>
            </a:r>
            <a:endParaRPr/>
          </a:p>
          <a:p>
            <a:pPr indent="-202882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Reviews (through NLP and sentiment analysis)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Brands want to understand how customers relate to products</a:t>
            </a:r>
            <a:endParaRPr/>
          </a:p>
          <a:p>
            <a:pPr indent="-202882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Use sentiment analysis from</a:t>
            </a:r>
            <a:endParaRPr/>
          </a:p>
          <a:p>
            <a:pPr indent="-202882" lvl="3" marL="160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–"/>
            </a:pPr>
            <a:r>
              <a:rPr lang="en-US"/>
              <a:t>social media</a:t>
            </a:r>
            <a:endParaRPr/>
          </a:p>
          <a:p>
            <a:pPr indent="-202882" lvl="3" marL="160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–"/>
            </a:pPr>
            <a:r>
              <a:rPr lang="en-US"/>
              <a:t>on-line reviews</a:t>
            </a:r>
            <a:endParaRPr/>
          </a:p>
          <a:p>
            <a:pPr indent="-202882" lvl="3" marL="160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–"/>
            </a:pPr>
            <a:r>
              <a:rPr lang="en-US"/>
              <a:t>blogs</a:t>
            </a:r>
            <a:endParaRPr/>
          </a:p>
          <a:p>
            <a:pPr indent="-202882" lvl="3" marL="160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–"/>
            </a:pPr>
            <a:r>
              <a:rPr lang="en-US"/>
              <a:t>surveys</a:t>
            </a:r>
            <a:endParaRPr/>
          </a:p>
          <a:p>
            <a:pPr indent="-202882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Positive, negative, neutral feeling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E.g.,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In 2022, $600b spent on digital marketing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50 Stats Showing The Power Of Personalization</a:t>
            </a:r>
            <a:endParaRPr/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Big Data Applications</a:t>
            </a:r>
            <a:endParaRPr/>
          </a:p>
        </p:txBody>
      </p:sp>
      <p:sp>
        <p:nvSpPr>
          <p:cNvPr id="143" name="Google Shape;143;p18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152400" y="990600"/>
            <a:ext cx="8839200" cy="4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338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Char char="•"/>
            </a:pPr>
            <a:r>
              <a:rPr b="1" lang="en-US">
                <a:solidFill>
                  <a:schemeClr val="accent3"/>
                </a:solidFill>
              </a:rPr>
              <a:t>Mobile advertisement</a:t>
            </a:r>
            <a:endParaRPr b="1">
              <a:solidFill>
                <a:schemeClr val="accent3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Mobile phones are ubiquitous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80% of world population has one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Integration of on-line and off-line databases, e.g.,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GPS location 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Search history, credit history, </a:t>
            </a:r>
            <a:r>
              <a:rPr lang="en-US"/>
              <a:t>credit card transactions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You’ve bought a new house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google questions about house renovations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watch shows about renovations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Your phone tracks where you are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Google sends you coupons for the closest Home Depot</a:t>
            </a:r>
            <a:endParaRPr/>
          </a:p>
        </p:txBody>
      </p:sp>
      <p:sp>
        <p:nvSpPr>
          <p:cNvPr id="150" name="Google Shape;150;p1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Big Data Applications</a:t>
            </a:r>
            <a:endParaRPr/>
          </a:p>
        </p:txBody>
      </p:sp>
      <p:sp>
        <p:nvSpPr>
          <p:cNvPr id="151" name="Google Shape;151;p19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338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b="1" lang="en-US">
                <a:solidFill>
                  <a:schemeClr val="accent1"/>
                </a:solidFill>
              </a:rPr>
              <a:t>Biomedical data</a:t>
            </a:r>
            <a:endParaRPr b="1">
              <a:solidFill>
                <a:schemeClr val="accent1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Personalized medicine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Patients can receive treatment tailored to them to maximize efficacy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Genetics, daily activities, environment, habits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Genome sequencing</a:t>
            </a:r>
            <a:endParaRPr/>
          </a:p>
        </p:txBody>
      </p:sp>
      <p:sp>
        <p:nvSpPr>
          <p:cNvPr id="158" name="Google Shape;158;p2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Big Data Applications</a:t>
            </a:r>
            <a:endParaRPr/>
          </a:p>
        </p:txBody>
      </p:sp>
      <p:sp>
        <p:nvSpPr>
          <p:cNvPr id="159" name="Google Shape;159;p20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338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Char char="•"/>
            </a:pPr>
            <a:r>
              <a:rPr b="1" lang="en-US">
                <a:solidFill>
                  <a:schemeClr val="accent4"/>
                </a:solidFill>
              </a:rPr>
              <a:t>Smart cities</a:t>
            </a:r>
            <a:endParaRPr b="1">
              <a:solidFill>
                <a:schemeClr val="accent4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Interconnected mesh of sensors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E.g., traffic sensors, camera networks, satellites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Goals: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Monitor air pollution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Minimize traffic congestion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Optimal urban services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Maximize energy savings</a:t>
            </a:r>
            <a:endParaRPr/>
          </a:p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Big Data Applications</a:t>
            </a:r>
            <a:endParaRPr/>
          </a:p>
        </p:txBody>
      </p:sp>
      <p:sp>
        <p:nvSpPr>
          <p:cNvPr id="167" name="Google Shape;167;p21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152400" y="990600"/>
            <a:ext cx="5559300" cy="5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Goal of data science: from data to wisdom</a:t>
            </a:r>
            <a:endParaRPr/>
          </a:p>
          <a:p>
            <a:pPr indent="-34417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Data (raw bytes)</a:t>
            </a:r>
            <a:endParaRPr/>
          </a:p>
          <a:p>
            <a:pPr indent="-34417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Information (organized, structured)</a:t>
            </a:r>
            <a:endParaRPr/>
          </a:p>
          <a:p>
            <a:pPr indent="-34417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Knowledge (learning)</a:t>
            </a:r>
            <a:endParaRPr/>
          </a:p>
          <a:p>
            <a:pPr indent="-34417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Wisdom (actionable, understanding)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Combine streams of big data to generate new data</a:t>
            </a:r>
            <a:endParaRPr/>
          </a:p>
          <a:p>
            <a:pPr indent="-26860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New data can be “big data” itself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Insights enable decisions and actions</a:t>
            </a:r>
            <a:endParaRPr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Goal of Data Science</a:t>
            </a:r>
            <a:endParaRPr/>
          </a:p>
        </p:txBody>
      </p:sp>
      <p:sp>
        <p:nvSpPr>
          <p:cNvPr id="175" name="Google Shape;175;p22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1516" t="1980"/>
          <a:stretch/>
        </p:blipFill>
        <p:spPr>
          <a:xfrm>
            <a:off x="5773825" y="1039375"/>
            <a:ext cx="3114375" cy="24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825" y="4350400"/>
            <a:ext cx="3282299" cy="17741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ctrTitle"/>
          </p:nvPr>
        </p:nvSpPr>
        <p:spPr>
          <a:xfrm>
            <a:off x="152400" y="76201"/>
            <a:ext cx="88392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DATA605 - Big Data Systems</a:t>
            </a:r>
            <a:br>
              <a:rPr lang="en-US"/>
            </a:br>
            <a:r>
              <a:rPr b="1" lang="en-US">
                <a:solidFill>
                  <a:schemeClr val="accent2"/>
                </a:solidFill>
              </a:rPr>
              <a:t>Course Intro</a:t>
            </a:r>
            <a:br>
              <a:rPr lang="en-US"/>
            </a:br>
            <a:r>
              <a:rPr lang="en-US"/>
              <a:t>Big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Data Models</a:t>
            </a:r>
            <a:br>
              <a:rPr lang="en-US"/>
            </a:br>
            <a:endParaRPr/>
          </a:p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7937300" y="6493000"/>
            <a:ext cx="1168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228600" y="990600"/>
            <a:ext cx="5506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Big data often exhibits certain characteristics and qualities</a:t>
            </a:r>
            <a:endParaRPr/>
          </a:p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b="1" lang="en-US">
                <a:solidFill>
                  <a:schemeClr val="accent2"/>
                </a:solidFill>
              </a:rPr>
              <a:t>Volume</a:t>
            </a:r>
            <a:endParaRPr b="1">
              <a:solidFill>
                <a:schemeClr val="accent2"/>
              </a:solidFill>
            </a:endParaRPr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Vast amount of data is generated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•"/>
            </a:pPr>
            <a:r>
              <a:rPr b="1" lang="en-US">
                <a:solidFill>
                  <a:schemeClr val="accent6"/>
                </a:solidFill>
              </a:rPr>
              <a:t>Variety</a:t>
            </a:r>
            <a:endParaRPr b="1">
              <a:solidFill>
                <a:schemeClr val="accent6"/>
              </a:solidFill>
            </a:endParaRPr>
          </a:p>
          <a:p>
            <a:pPr indent="-242887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Different forms</a:t>
            </a:r>
            <a:endParaRPr/>
          </a:p>
          <a:p>
            <a:pPr indent="-242887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text, images, voice, geospatial data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Char char="•"/>
            </a:pPr>
            <a:r>
              <a:rPr b="1" lang="en-US">
                <a:solidFill>
                  <a:schemeClr val="accent3"/>
                </a:solidFill>
              </a:rPr>
              <a:t>Velocity</a:t>
            </a:r>
            <a:endParaRPr b="1">
              <a:solidFill>
                <a:schemeClr val="accent3"/>
              </a:solidFill>
            </a:endParaRPr>
          </a:p>
          <a:p>
            <a:pPr indent="-242887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Speed at which data is generated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•"/>
            </a:pPr>
            <a:r>
              <a:rPr b="1" lang="en-US">
                <a:solidFill>
                  <a:schemeClr val="accent5"/>
                </a:solidFill>
              </a:rPr>
              <a:t>Veracity</a:t>
            </a:r>
            <a:endParaRPr b="1">
              <a:solidFill>
                <a:schemeClr val="accent5"/>
              </a:solidFill>
            </a:endParaRPr>
          </a:p>
          <a:p>
            <a:pPr indent="-242887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Biases, noise, abnormality in data</a:t>
            </a:r>
            <a:endParaRPr/>
          </a:p>
          <a:p>
            <a:pPr indent="-242887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Uncertainty, trustworthiness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(</a:t>
            </a:r>
            <a:r>
              <a:rPr b="1" lang="en-US">
                <a:solidFill>
                  <a:schemeClr val="accent1"/>
                </a:solidFill>
              </a:rPr>
              <a:t>Valence</a:t>
            </a:r>
            <a:r>
              <a:rPr lang="en-US"/>
              <a:t>)</a:t>
            </a:r>
            <a:endParaRPr/>
          </a:p>
          <a:p>
            <a:pPr indent="-242887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Connectedness</a:t>
            </a:r>
            <a:r>
              <a:rPr lang="en-US"/>
              <a:t> of big data in the form of graphs</a:t>
            </a:r>
            <a:endParaRPr/>
          </a:p>
          <a:p>
            <a:pPr indent="-28194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(</a:t>
            </a:r>
            <a:r>
              <a:rPr b="1" lang="en-US">
                <a:solidFill>
                  <a:schemeClr val="accent4"/>
                </a:solidFill>
              </a:rPr>
              <a:t>Value</a:t>
            </a:r>
            <a:r>
              <a:rPr lang="en-US"/>
              <a:t>)</a:t>
            </a:r>
            <a:endParaRPr/>
          </a:p>
          <a:p>
            <a:pPr indent="-242887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Challenges of big data can distract from focusing on how big data benefits an organization</a:t>
            </a:r>
            <a:endParaRPr/>
          </a:p>
        </p:txBody>
      </p:sp>
      <p:sp>
        <p:nvSpPr>
          <p:cNvPr id="184" name="Google Shape;184;p2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Four V’s of Big Data</a:t>
            </a:r>
            <a:endParaRPr/>
          </a:p>
        </p:txBody>
      </p:sp>
      <p:sp>
        <p:nvSpPr>
          <p:cNvPr id="185" name="Google Shape;185;p2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775" y="946799"/>
            <a:ext cx="2961151" cy="19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152400" y="990600"/>
            <a:ext cx="8839200" cy="5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28194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b="1" lang="en-US">
                <a:solidFill>
                  <a:schemeClr val="accent2"/>
                </a:solidFill>
              </a:rPr>
              <a:t>Volume</a:t>
            </a:r>
            <a:endParaRPr b="1">
              <a:solidFill>
                <a:schemeClr val="accent2"/>
              </a:solidFill>
            </a:endParaRPr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Exponentially increasing amount of data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Every day 2.5 exabytes (1m of TB) of data is generated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90% of all the data in the world was generated in the last 2 years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Total amount of stored data doubles every 1.2 years</a:t>
            </a:r>
            <a:endParaRPr/>
          </a:p>
          <a:p>
            <a:pPr indent="-232409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Twitter: 500M tweets / day (2022)</a:t>
            </a:r>
            <a:endParaRPr/>
          </a:p>
          <a:p>
            <a:pPr indent="-232409" lvl="1" marL="742950" marR="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Google</a:t>
            </a:r>
            <a:r>
              <a:rPr lang="en-US"/>
              <a:t> processes 8.5b queries / day (2022)</a:t>
            </a:r>
            <a:endParaRPr/>
          </a:p>
          <a:p>
            <a:pPr indent="-232409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Facebook generates 4PB of data / day (2022)</a:t>
            </a:r>
            <a:endParaRPr/>
          </a:p>
          <a:p>
            <a:pPr indent="-232409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Walmart: 2.5PB of unstructured data / hour (2022)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  <a:p>
            <a:pPr indent="-355600" lvl="0" marL="34290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•"/>
            </a:pPr>
            <a:r>
              <a:rPr b="1" lang="en-US">
                <a:solidFill>
                  <a:schemeClr val="accent6"/>
                </a:solidFill>
              </a:rPr>
              <a:t>Variety</a:t>
            </a:r>
            <a:endParaRPr b="1">
              <a:solidFill>
                <a:schemeClr val="accent6"/>
              </a:solidFill>
            </a:endParaRPr>
          </a:p>
          <a:p>
            <a:pPr indent="-282575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Different form</a:t>
            </a:r>
            <a:endParaRPr/>
          </a:p>
          <a:p>
            <a:pPr indent="-225425" lvl="2" marL="114300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16666"/>
              <a:buChar char="•"/>
            </a:pPr>
            <a:r>
              <a:rPr lang="en-US"/>
              <a:t>Structured data (e.g., spreadsheets, relational data)</a:t>
            </a:r>
            <a:endParaRPr/>
          </a:p>
          <a:p>
            <a:pPr indent="-225425" lvl="2" marL="114300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16666"/>
              <a:buChar char="•"/>
            </a:pPr>
            <a:r>
              <a:rPr lang="en-US"/>
              <a:t>Semi-structured data (e.g., natural language text, sales receipts, your class notes)</a:t>
            </a:r>
            <a:endParaRPr/>
          </a:p>
          <a:p>
            <a:pPr indent="-225425" lvl="2" marL="114300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16666"/>
              <a:buChar char="•"/>
            </a:pPr>
            <a:r>
              <a:rPr lang="en-US"/>
              <a:t>Unstructured data (e.g., photos, videos)</a:t>
            </a:r>
            <a:endParaRPr/>
          </a:p>
          <a:p>
            <a:pPr indent="-282575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Different formats (e.g., flat files, CSV, XML, JSON) </a:t>
            </a:r>
            <a:endParaRPr/>
          </a:p>
        </p:txBody>
      </p:sp>
      <p:sp>
        <p:nvSpPr>
          <p:cNvPr id="193" name="Google Shape;193;p2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Four V’s of Big Data</a:t>
            </a:r>
            <a:endParaRPr/>
          </a:p>
        </p:txBody>
      </p:sp>
      <p:sp>
        <p:nvSpPr>
          <p:cNvPr id="194" name="Google Shape;194;p24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</a:t>
            </a:r>
            <a:r>
              <a:rPr lang="en-US"/>
              <a:t> DATA605</a:t>
            </a:r>
            <a:endParaRPr/>
          </a:p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Char char="•"/>
            </a:pPr>
            <a:r>
              <a:rPr b="1" lang="en-US">
                <a:solidFill>
                  <a:schemeClr val="accent3"/>
                </a:solidFill>
              </a:rPr>
              <a:t>Velocity</a:t>
            </a:r>
            <a:endParaRPr b="1">
              <a:solidFill>
                <a:schemeClr val="accent3"/>
              </a:solidFill>
            </a:endParaRPr>
          </a:p>
          <a:p>
            <a:pPr indent="-245744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Relates to the s</a:t>
            </a:r>
            <a:r>
              <a:rPr lang="en-US"/>
              <a:t>peed at which data is generated</a:t>
            </a:r>
            <a:endParaRPr/>
          </a:p>
          <a:p>
            <a:pPr indent="-252094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E.g., s</a:t>
            </a:r>
            <a:r>
              <a:rPr lang="en-US"/>
              <a:t>ensors generating data streams</a:t>
            </a:r>
            <a:endParaRPr/>
          </a:p>
          <a:p>
            <a:pPr indent="-245744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Sometimes data can be processed off-line</a:t>
            </a:r>
            <a:endParaRPr/>
          </a:p>
          <a:p>
            <a:pPr indent="-245744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Real-time analytics requires data to be consumed as fast as it is generated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718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b="1" lang="en-US">
                <a:solidFill>
                  <a:schemeClr val="accent1"/>
                </a:solidFill>
              </a:rPr>
              <a:t>Veracity</a:t>
            </a:r>
            <a:endParaRPr b="1">
              <a:solidFill>
                <a:schemeClr val="accent1"/>
              </a:solidFill>
            </a:endParaRPr>
          </a:p>
          <a:p>
            <a:pPr indent="-245744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Relates to data quality</a:t>
            </a:r>
            <a:endParaRPr/>
          </a:p>
          <a:p>
            <a:pPr indent="-245744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How to remove </a:t>
            </a:r>
            <a:r>
              <a:rPr lang="en-US"/>
              <a:t>noise and bad data</a:t>
            </a:r>
            <a:r>
              <a:rPr lang="en-US"/>
              <a:t>?</a:t>
            </a:r>
            <a:endParaRPr/>
          </a:p>
          <a:p>
            <a:pPr indent="-245744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How to fill in missing values?</a:t>
            </a:r>
            <a:endParaRPr/>
          </a:p>
          <a:p>
            <a:pPr indent="-245744" lvl="1" marL="74295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What</a:t>
            </a:r>
            <a:r>
              <a:rPr lang="en-US"/>
              <a:t> is an outlier?</a:t>
            </a:r>
            <a:endParaRPr/>
          </a:p>
          <a:p>
            <a:pPr indent="-245744" lvl="1" marL="74295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How do you decide what data to trust?</a:t>
            </a:r>
            <a:endParaRPr/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Four V’s of Big Data</a:t>
            </a:r>
            <a:endParaRPr/>
          </a:p>
        </p:txBody>
      </p:sp>
      <p:sp>
        <p:nvSpPr>
          <p:cNvPr id="202" name="Google Shape;202;p25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152400" y="990600"/>
            <a:ext cx="8623800" cy="4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34290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We can distinguish Big Data in terms of its source</a:t>
            </a:r>
            <a:endParaRPr/>
          </a:p>
          <a:p>
            <a:pPr indent="-374650" lvl="1" marL="74295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–"/>
            </a:pPr>
            <a:r>
              <a:rPr b="1" lang="en-US">
                <a:solidFill>
                  <a:schemeClr val="accent2"/>
                </a:solidFill>
              </a:rPr>
              <a:t>Machines</a:t>
            </a:r>
            <a:endParaRPr b="1">
              <a:solidFill>
                <a:schemeClr val="accent2"/>
              </a:solidFill>
            </a:endParaRPr>
          </a:p>
          <a:p>
            <a:pPr indent="-374650" lvl="1" marL="74295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Clr>
                <a:schemeClr val="accent3"/>
              </a:buClr>
              <a:buSzPts val="3200"/>
              <a:buChar char="–"/>
            </a:pPr>
            <a:r>
              <a:rPr b="1" lang="en-US">
                <a:solidFill>
                  <a:schemeClr val="accent3"/>
                </a:solidFill>
              </a:rPr>
              <a:t>People</a:t>
            </a:r>
            <a:endParaRPr b="1">
              <a:solidFill>
                <a:schemeClr val="accent3"/>
              </a:solidFill>
            </a:endParaRPr>
          </a:p>
          <a:p>
            <a:pPr indent="-374650" lvl="1" marL="74295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–"/>
            </a:pPr>
            <a:r>
              <a:rPr b="1" lang="en-US">
                <a:solidFill>
                  <a:schemeClr val="accent1"/>
                </a:solidFill>
              </a:rPr>
              <a:t>Organizations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09" name="Google Shape;209;p2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Sources of Big Data</a:t>
            </a:r>
            <a:endParaRPr/>
          </a:p>
        </p:txBody>
      </p:sp>
      <p:sp>
        <p:nvSpPr>
          <p:cNvPr id="210" name="Google Shape;210;p26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150" y="2828975"/>
            <a:ext cx="4905022" cy="27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152400" y="990600"/>
            <a:ext cx="8839200" cy="50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86080" lvl="0" marL="34290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100000"/>
              <a:buChar char="•"/>
            </a:pPr>
            <a:r>
              <a:rPr b="1" lang="en-US">
                <a:solidFill>
                  <a:schemeClr val="accent2"/>
                </a:solidFill>
              </a:rPr>
              <a:t>Machines</a:t>
            </a:r>
            <a:r>
              <a:rPr lang="en-US"/>
              <a:t> generate data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Real-time sensors (e.g., sensors on Boeing 787)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Cars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Website tracking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Personal health trackers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Scientific experiments</a:t>
            </a:r>
            <a:endParaRPr/>
          </a:p>
          <a:p>
            <a:pPr indent="-386080" lvl="0" marL="34290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Pros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Highly structured</a:t>
            </a:r>
            <a:endParaRPr/>
          </a:p>
          <a:p>
            <a:pPr indent="-386080" lvl="0" marL="34290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Cons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Can’t be easily moved, but need to be computed in-situ or in centralized fashion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Streaming, not batch</a:t>
            </a:r>
            <a:endParaRPr/>
          </a:p>
        </p:txBody>
      </p:sp>
      <p:sp>
        <p:nvSpPr>
          <p:cNvPr id="218" name="Google Shape;218;p2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Sources of Big Data</a:t>
            </a:r>
            <a:endParaRPr/>
          </a:p>
        </p:txBody>
      </p:sp>
      <p:sp>
        <p:nvSpPr>
          <p:cNvPr id="219" name="Google Shape;219;p27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0" y="838200"/>
            <a:ext cx="5975700" cy="5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291465" lvl="0" marL="34290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56250"/>
              <a:buChar char="•"/>
            </a:pPr>
            <a:r>
              <a:rPr b="1" lang="en-US">
                <a:solidFill>
                  <a:schemeClr val="accent3"/>
                </a:solidFill>
              </a:rPr>
              <a:t>People</a:t>
            </a:r>
            <a:r>
              <a:rPr lang="en-US"/>
              <a:t> and their activities generate data</a:t>
            </a:r>
            <a:endParaRPr/>
          </a:p>
          <a:p>
            <a:pPr indent="-234315" lvl="1" marL="74295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 sz="2800"/>
              <a:t>Social media (e.g., Facebook, Instagram, Twitter, LinkedIn)</a:t>
            </a:r>
            <a:endParaRPr sz="2800"/>
          </a:p>
          <a:p>
            <a:pPr indent="-234315" lvl="1" marL="74295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 sz="2800"/>
              <a:t>Video sharing (e.g., YouTube, TikTok)</a:t>
            </a:r>
            <a:endParaRPr sz="2800"/>
          </a:p>
          <a:p>
            <a:pPr indent="-234315" lvl="1" marL="74295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 sz="2800"/>
              <a:t>Blogging and commenting on a web</a:t>
            </a:r>
            <a:r>
              <a:rPr lang="en-US"/>
              <a:t>site</a:t>
            </a:r>
            <a:endParaRPr sz="2800"/>
          </a:p>
          <a:p>
            <a:pPr indent="-234315" lvl="1" marL="74295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 sz="2800"/>
              <a:t>Internet searches</a:t>
            </a:r>
            <a:endParaRPr sz="2800"/>
          </a:p>
          <a:p>
            <a:pPr indent="-234315" lvl="1" marL="74295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 sz="2800"/>
              <a:t>Text messages (e.g., </a:t>
            </a:r>
            <a:r>
              <a:rPr lang="en-US"/>
              <a:t>SMS, </a:t>
            </a:r>
            <a:r>
              <a:rPr lang="en-US" sz="2800"/>
              <a:t>Whatsapp, Signal, Telegram)</a:t>
            </a:r>
            <a:endParaRPr sz="2800"/>
          </a:p>
          <a:p>
            <a:pPr indent="-234315" lvl="1" marL="74295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 sz="2800"/>
              <a:t>Personal documents (e.g., Google Docs, emails)</a:t>
            </a:r>
            <a:endParaRPr sz="2800"/>
          </a:p>
          <a:p>
            <a:pPr indent="-291465" lvl="0" marL="34290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Pros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Highly valuable for business intelligence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Allow personalization</a:t>
            </a:r>
            <a:endParaRPr/>
          </a:p>
          <a:p>
            <a:pPr indent="-291465" lvl="0" marL="34290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Cons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Typically unstructured data</a:t>
            </a:r>
            <a:endParaRPr/>
          </a:p>
          <a:p>
            <a:pPr indent="-177164" lvl="2" marL="114300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Text, images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It takes investment before you can reap the value</a:t>
            </a:r>
            <a:endParaRPr/>
          </a:p>
          <a:p>
            <a:pPr indent="-177164" lvl="2" marL="114300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Acquire → Store → Clean → Retrieve → Process → Insights</a:t>
            </a:r>
            <a:endParaRPr/>
          </a:p>
          <a:p>
            <a:pPr indent="-234315" lvl="1" marL="74295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Surveillance capitalism</a:t>
            </a:r>
            <a:endParaRPr/>
          </a:p>
        </p:txBody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Sources of Big Data</a:t>
            </a:r>
            <a:endParaRPr/>
          </a:p>
        </p:txBody>
      </p:sp>
      <p:sp>
        <p:nvSpPr>
          <p:cNvPr id="227" name="Google Shape;227;p28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100" y="1066800"/>
            <a:ext cx="3084300" cy="190487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152400" y="990600"/>
            <a:ext cx="8839200" cy="5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342900" rtl="0" algn="l">
              <a:spcBef>
                <a:spcPts val="592"/>
              </a:spcBef>
              <a:spcAft>
                <a:spcPts val="0"/>
              </a:spcAft>
              <a:buSzPct val="56250"/>
              <a:buChar char="•"/>
            </a:pPr>
            <a:r>
              <a:rPr b="1" lang="en-US">
                <a:solidFill>
                  <a:schemeClr val="accent1"/>
                </a:solidFill>
              </a:rPr>
              <a:t>Organizations</a:t>
            </a:r>
            <a:r>
              <a:rPr lang="en-US"/>
              <a:t> generate data</a:t>
            </a:r>
            <a:endParaRPr/>
          </a:p>
          <a:p>
            <a:pPr indent="-251459" lvl="1" marL="742950" rtl="0" algn="l"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Commercial transactions</a:t>
            </a:r>
            <a:endParaRPr/>
          </a:p>
          <a:p>
            <a:pPr indent="-251459" lvl="1" marL="742950" rtl="0" algn="l"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Credit cards</a:t>
            </a:r>
            <a:endParaRPr/>
          </a:p>
          <a:p>
            <a:pPr indent="-251459" lvl="1" marL="742950" rtl="0" algn="l"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E-commerce</a:t>
            </a:r>
            <a:endParaRPr/>
          </a:p>
          <a:p>
            <a:pPr indent="-251459" lvl="1" marL="742950" rtl="0" algn="l"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Banking</a:t>
            </a:r>
            <a:endParaRPr/>
          </a:p>
          <a:p>
            <a:pPr indent="-251459" lvl="1" marL="742950" rtl="0" algn="l"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Financial information</a:t>
            </a:r>
            <a:endParaRPr/>
          </a:p>
          <a:p>
            <a:pPr indent="-251459" lvl="1" marL="742950" rtl="0" algn="l"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Medical records</a:t>
            </a:r>
            <a:endParaRPr/>
          </a:p>
          <a:p>
            <a:pPr indent="-251459" lvl="1" marL="742950" rtl="0" algn="l"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Transactions</a:t>
            </a:r>
            <a:endParaRPr/>
          </a:p>
          <a:p>
            <a:pPr indent="-251459" lvl="1" marL="742950" rtl="0" algn="l"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Clicks on a website</a:t>
            </a:r>
            <a:endParaRPr/>
          </a:p>
          <a:p>
            <a:pPr indent="-308610" lvl="0" marL="342900" rtl="0" algn="l">
              <a:spcBef>
                <a:spcPts val="592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Pros</a:t>
            </a:r>
            <a:endParaRPr/>
          </a:p>
          <a:p>
            <a:pPr indent="-251459" lvl="1" marL="742950" rtl="0" algn="l"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Highly structured</a:t>
            </a:r>
            <a:endParaRPr/>
          </a:p>
          <a:p>
            <a:pPr indent="-308610" lvl="0" marL="342900" rtl="0" algn="l">
              <a:spcBef>
                <a:spcPts val="592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Cons</a:t>
            </a:r>
            <a:endParaRPr/>
          </a:p>
          <a:p>
            <a:pPr indent="-251459" lvl="1" marL="742950" rtl="0" algn="l"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Store every event in the past to predict the future</a:t>
            </a:r>
            <a:endParaRPr/>
          </a:p>
          <a:p>
            <a:pPr indent="-251459" lvl="1" marL="742950" rtl="0" algn="l">
              <a:spcBef>
                <a:spcPts val="59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Stored in “data silos” with different data models</a:t>
            </a:r>
            <a:endParaRPr/>
          </a:p>
          <a:p>
            <a:pPr indent="-194310" lvl="2" marL="1143000" rtl="0" algn="l">
              <a:spcBef>
                <a:spcPts val="592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Each department has its own data system</a:t>
            </a:r>
            <a:endParaRPr/>
          </a:p>
          <a:p>
            <a:pPr indent="-194310" lvl="2" marL="1143000" rtl="0" algn="l">
              <a:spcBef>
                <a:spcPts val="592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Additional complexity, missing opportunities, data is outdated / not visible</a:t>
            </a:r>
            <a:endParaRPr/>
          </a:p>
          <a:p>
            <a:pPr indent="-194310" lvl="2" marL="1143000" rtl="0" algn="l">
              <a:spcBef>
                <a:spcPts val="592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Cloud computing helps (e.g., data lakes, data warehouses)</a:t>
            </a:r>
            <a:endParaRPr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Sources of Big Data</a:t>
            </a:r>
            <a:endParaRPr/>
          </a:p>
        </p:txBody>
      </p:sp>
      <p:sp>
        <p:nvSpPr>
          <p:cNvPr id="236" name="Google Shape;236;p29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152400" y="990600"/>
            <a:ext cx="4717800" cy="3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861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Big data and data science often</a:t>
            </a:r>
            <a:r>
              <a:rPr lang="en-US" sz="2400"/>
              <a:t> used synonymously:</a:t>
            </a:r>
            <a:endParaRPr sz="2400"/>
          </a:p>
          <a:p>
            <a:pPr indent="-28956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Char char="–"/>
            </a:pPr>
            <a:r>
              <a:rPr lang="en-US" sz="2000"/>
              <a:t>Aka data analytics, data mining, business intelligence, predictive analytics</a:t>
            </a:r>
            <a:endParaRPr/>
          </a:p>
          <a:p>
            <a:pPr indent="-257175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Loosely used for any process where interesting information are inferred from data</a:t>
            </a:r>
            <a:endParaRPr/>
          </a:p>
          <a:p>
            <a:pPr indent="-308610" lvl="0" marL="3429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Data scientist called the “sexiest job” of the 21st century</a:t>
            </a:r>
            <a:endParaRPr/>
          </a:p>
          <a:p>
            <a:pPr indent="-257175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The term has becoming very muddled at this point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Big Data + Data Science to the Rescue</a:t>
            </a:r>
            <a:endParaRPr/>
          </a:p>
        </p:txBody>
      </p:sp>
      <p:sp>
        <p:nvSpPr>
          <p:cNvPr id="244" name="Google Shape;244;p30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625" y="4140675"/>
            <a:ext cx="2733326" cy="227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26" y="4245798"/>
            <a:ext cx="3352801" cy="211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925" y="4245800"/>
            <a:ext cx="3085301" cy="211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 rotWithShape="1">
          <a:blip r:embed="rId6">
            <a:alphaModFix/>
          </a:blip>
          <a:srcRect b="0" l="0" r="1429" t="0"/>
          <a:stretch/>
        </p:blipFill>
        <p:spPr>
          <a:xfrm>
            <a:off x="5093025" y="1031200"/>
            <a:ext cx="3731250" cy="24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152400" y="990600"/>
            <a:ext cx="8839200" cy="5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29718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b="1" lang="en-US">
                <a:solidFill>
                  <a:schemeClr val="accent2"/>
                </a:solidFill>
              </a:rPr>
              <a:t>No</a:t>
            </a:r>
            <a:endParaRPr b="1">
              <a:solidFill>
                <a:schemeClr val="accent2"/>
              </a:solidFill>
            </a:endParaRPr>
          </a:p>
          <a:p>
            <a:pPr indent="-2984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Extracting insights and knowledge from data:</a:t>
            </a:r>
            <a:endParaRPr/>
          </a:p>
          <a:p>
            <a:pPr indent="-2413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Char char="•"/>
            </a:pPr>
            <a:r>
              <a:rPr lang="en-US"/>
              <a:t>Is very important</a:t>
            </a:r>
            <a:endParaRPr/>
          </a:p>
          <a:p>
            <a:pPr indent="-2413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Char char="•"/>
            </a:pPr>
            <a:r>
              <a:rPr lang="en-US"/>
              <a:t>Will continue to increase in importance </a:t>
            </a:r>
            <a:endParaRPr/>
          </a:p>
          <a:p>
            <a:pPr indent="-245744" lvl="1" marL="74295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Big data techniques are revolutionizing the world in many domains</a:t>
            </a:r>
            <a:endParaRPr/>
          </a:p>
          <a:p>
            <a:pPr indent="-225425" lvl="2" marL="114300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E.g., education, food supply, disease epidemics, …</a:t>
            </a:r>
            <a:endParaRPr/>
          </a:p>
          <a:p>
            <a:pPr indent="-297180" lvl="0" marL="342900" rtl="0" algn="l">
              <a:lnSpc>
                <a:spcPct val="115000"/>
              </a:lnSpc>
              <a:spcBef>
                <a:spcPts val="544"/>
              </a:spcBef>
              <a:spcAft>
                <a:spcPts val="0"/>
              </a:spcAft>
              <a:buClr>
                <a:schemeClr val="accent3"/>
              </a:buClr>
              <a:buSzPct val="100000"/>
              <a:buChar char="•"/>
            </a:pPr>
            <a:r>
              <a:rPr b="1" lang="en-US">
                <a:solidFill>
                  <a:schemeClr val="accent3"/>
                </a:solidFill>
              </a:rPr>
              <a:t>But</a:t>
            </a:r>
            <a:endParaRPr b="1">
              <a:solidFill>
                <a:schemeClr val="accent3"/>
              </a:solidFill>
            </a:endParaRPr>
          </a:p>
          <a:p>
            <a:pPr indent="-298450" lvl="1" marL="742950" rtl="0" algn="l">
              <a:lnSpc>
                <a:spcPct val="115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Not much different from what statisticians have been doing for many years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7180" lvl="0" marL="342900" rtl="0" algn="l">
              <a:lnSpc>
                <a:spcPct val="115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b="1" lang="en-US">
                <a:solidFill>
                  <a:schemeClr val="accent1"/>
                </a:solidFill>
              </a:rPr>
              <a:t>What is different? What has changed?</a:t>
            </a:r>
            <a:endParaRPr b="1">
              <a:solidFill>
                <a:schemeClr val="accent1"/>
              </a:solidFill>
            </a:endParaRPr>
          </a:p>
          <a:p>
            <a:pPr indent="-245744" lvl="1" marL="74295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Much more data is digitally available than ever before</a:t>
            </a:r>
            <a:endParaRPr/>
          </a:p>
          <a:p>
            <a:pPr indent="-245744" lvl="1" marL="74295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Easy-to-use programming frameworks (e.g., Hadoop, Spark) = much easier to analyze it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Cloud computing</a:t>
            </a:r>
            <a:endParaRPr/>
          </a:p>
          <a:p>
            <a:pPr indent="-245744" lvl="1" marL="74295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Often</a:t>
            </a:r>
            <a:r>
              <a:rPr lang="en-US"/>
              <a:t> </a:t>
            </a:r>
            <a:r>
              <a:rPr lang="en-US"/>
              <a:t>large-scale data + simple algorithms &gt; small data + complex algorithms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Is Data Science Just Hype?</a:t>
            </a:r>
            <a:endParaRPr/>
          </a:p>
        </p:txBody>
      </p:sp>
      <p:sp>
        <p:nvSpPr>
          <p:cNvPr id="256" name="Google Shape;256;p3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57" name="Google Shape;257;p31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Key Shifts Before / After Big-Data</a:t>
            </a:r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293300" y="914400"/>
            <a:ext cx="8698200" cy="5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-US" sz="2800"/>
              <a:t>Datasets: s</a:t>
            </a:r>
            <a:r>
              <a:rPr lang="en-US" sz="2800"/>
              <a:t>mall, c</a:t>
            </a:r>
            <a:r>
              <a:rPr lang="en-US" sz="2800"/>
              <a:t>urated, clean → </a:t>
            </a:r>
            <a:r>
              <a:rPr lang="en-US" sz="2800"/>
              <a:t>large, </a:t>
            </a:r>
            <a:r>
              <a:rPr lang="en-US" sz="2800"/>
              <a:t>uncurated, messy</a:t>
            </a:r>
            <a:endParaRPr/>
          </a:p>
          <a:p>
            <a:pPr indent="-228600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Before:</a:t>
            </a:r>
            <a:endParaRPr sz="2400"/>
          </a:p>
          <a:p>
            <a:pPr indent="-20955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Statistics based on small, carefully collected random samples</a:t>
            </a:r>
            <a:endParaRPr/>
          </a:p>
          <a:p>
            <a:pPr indent="-20955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Costly and </a:t>
            </a:r>
            <a:r>
              <a:rPr lang="en-US"/>
              <a:t>careful planning for experiments</a:t>
            </a:r>
            <a:endParaRPr/>
          </a:p>
          <a:p>
            <a:pPr indent="-20955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</a:t>
            </a:r>
            <a:r>
              <a:rPr lang="en-US" sz="2400"/>
              <a:t>ard to do fine-grained analysis</a:t>
            </a:r>
            <a:endParaRPr/>
          </a:p>
          <a:p>
            <a:pPr indent="-228600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Today:</a:t>
            </a:r>
            <a:endParaRPr sz="2400"/>
          </a:p>
          <a:p>
            <a:pPr indent="-20955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Easily c</a:t>
            </a:r>
            <a:r>
              <a:rPr lang="en-US" sz="2400"/>
              <a:t>ollect huge volume of data</a:t>
            </a:r>
            <a:endParaRPr/>
          </a:p>
          <a:p>
            <a:pPr indent="-20955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</a:t>
            </a:r>
            <a:r>
              <a:rPr lang="en-US" sz="2400"/>
              <a:t>eed it into algorithms</a:t>
            </a:r>
            <a:endParaRPr/>
          </a:p>
          <a:p>
            <a:pPr indent="-20955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</a:t>
            </a:r>
            <a:r>
              <a:rPr lang="en-US" sz="2400"/>
              <a:t>sually the signal is strong enough to overcome the noise</a:t>
            </a:r>
            <a:endParaRPr sz="2400"/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-US" sz="2800"/>
              <a:t>Causation → Correlation</a:t>
            </a:r>
            <a:endParaRPr sz="3200"/>
          </a:p>
          <a:p>
            <a:pPr indent="-266700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Goal: figure out what caused what</a:t>
            </a:r>
            <a:endParaRPr sz="2800"/>
          </a:p>
          <a:p>
            <a:pPr indent="-266700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Causation very hard to figure out</a:t>
            </a:r>
            <a:endParaRPr sz="2800"/>
          </a:p>
          <a:p>
            <a:pPr indent="-266700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Today: give up causation for correlation</a:t>
            </a:r>
            <a:endParaRPr sz="2400"/>
          </a:p>
          <a:p>
            <a:pPr indent="-20955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Find out that two things are correlated and often that's enough</a:t>
            </a:r>
            <a:endParaRPr sz="2400"/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-US" sz="2800"/>
              <a:t>"Datafication" = process of converting abstract things into concrete data</a:t>
            </a:r>
            <a:endParaRPr sz="3200"/>
          </a:p>
          <a:p>
            <a:pPr indent="-266700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E.g., "sitting posture" is datafied by capturing information with 100's of sensors placed in your seat</a:t>
            </a:r>
            <a:endParaRPr sz="2400"/>
          </a:p>
          <a:p>
            <a:pPr indent="-266700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Your preference is datafied into a stream of your likes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76225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/>
              <a:t>From: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Rise of Big Data</a:t>
            </a:r>
            <a:r>
              <a:rPr lang="en-US" sz="2800"/>
              <a:t>, 2013</a:t>
            </a:r>
            <a:endParaRPr sz="2400"/>
          </a:p>
        </p:txBody>
      </p:sp>
      <p:sp>
        <p:nvSpPr>
          <p:cNvPr id="264" name="Google Shape;264;p3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65" name="Google Shape;265;p32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52400" y="990600"/>
            <a:ext cx="8839200" cy="55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7973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Learn to model and reason about data</a:t>
            </a:r>
            <a:endParaRPr/>
          </a:p>
          <a:p>
            <a:pPr indent="-37973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Learn how to process and manipulate data in different ways</a:t>
            </a:r>
            <a:endParaRPr/>
          </a:p>
          <a:p>
            <a:pPr indent="-37973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Introduce a variety of data models</a:t>
            </a:r>
            <a:endParaRPr/>
          </a:p>
          <a:p>
            <a:pPr indent="-322580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which data model is appropriate for different applications</a:t>
            </a:r>
            <a:endParaRPr/>
          </a:p>
          <a:p>
            <a:pPr indent="-37973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Learn to use a variety of data management systems</a:t>
            </a:r>
            <a:endParaRPr/>
          </a:p>
          <a:p>
            <a:pPr indent="-322580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which system is appropriate for a data management scenario</a:t>
            </a:r>
            <a:endParaRPr/>
          </a:p>
          <a:p>
            <a:pPr indent="-325755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Learn how to build data processing pipelines</a:t>
            </a:r>
            <a:endParaRPr/>
          </a:p>
          <a:p>
            <a:pPr indent="-325755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Learn how to build a big-data system end-to-end</a:t>
            </a:r>
            <a:endParaRPr/>
          </a:p>
          <a:p>
            <a:pPr indent="-268605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Class project!</a:t>
            </a:r>
            <a:endParaRPr/>
          </a:p>
          <a:p>
            <a:pPr indent="-268605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Team work</a:t>
            </a:r>
            <a:endParaRPr/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Goals / objectives</a:t>
            </a:r>
            <a:endParaRPr/>
          </a:p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Examples: Election Prediction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152400" y="990600"/>
            <a:ext cx="5730900" cy="5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Nate Silver and the 2012 Elections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49 out of 50 in calling each state in </a:t>
            </a:r>
            <a:r>
              <a:rPr lang="en-US"/>
              <a:t>2008 </a:t>
            </a:r>
            <a:r>
              <a:rPr lang="en-US"/>
              <a:t>US elections</a:t>
            </a:r>
            <a:endParaRPr/>
          </a:p>
          <a:p>
            <a:pPr indent="-242887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50 out of 50 in </a:t>
            </a:r>
            <a:r>
              <a:rPr lang="en-US"/>
              <a:t>2012 </a:t>
            </a:r>
            <a:r>
              <a:rPr lang="en-US"/>
              <a:t>US elections</a:t>
            </a:r>
            <a:endParaRPr/>
          </a:p>
          <a:p>
            <a:pPr indent="-242887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Didn’t work that well in 2016</a:t>
            </a:r>
            <a:endParaRPr/>
          </a:p>
          <a:p>
            <a:pPr indent="-26670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Some reasons why he got things right</a:t>
            </a:r>
            <a:endParaRPr/>
          </a:p>
          <a:p>
            <a:pPr indent="-219075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Many sources of data, irrespective of quality</a:t>
            </a:r>
            <a:endParaRPr/>
          </a:p>
          <a:p>
            <a:pPr indent="-219075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Incorporation of historical accuracy</a:t>
            </a:r>
            <a:endParaRPr/>
          </a:p>
          <a:p>
            <a:pPr indent="-179387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Use of statistical models</a:t>
            </a:r>
            <a:endParaRPr/>
          </a:p>
          <a:p>
            <a:pPr indent="-219075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Understanding correlations</a:t>
            </a:r>
            <a:endParaRPr/>
          </a:p>
          <a:p>
            <a:pPr indent="-219075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Monte-Carlo simulations to compute the probabilities of electoral college</a:t>
            </a:r>
            <a:endParaRPr/>
          </a:p>
          <a:p>
            <a:pPr indent="-179387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Focus on probabilities instead of predictions</a:t>
            </a:r>
            <a:endParaRPr/>
          </a:p>
          <a:p>
            <a:pPr indent="-179387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Great communication and presentation skills</a:t>
            </a:r>
            <a:endParaRPr/>
          </a:p>
        </p:txBody>
      </p:sp>
      <p:sp>
        <p:nvSpPr>
          <p:cNvPr id="272" name="Google Shape;272;p3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575" y="4242025"/>
            <a:ext cx="3016899" cy="18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Examples: Google Flu Trends</a:t>
            </a:r>
            <a:endParaRPr/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Google Flu Trends</a:t>
            </a:r>
            <a:endParaRPr/>
          </a:p>
          <a:p>
            <a:pPr indent="-219075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Early warning of flu outbreaks by analyzing search queries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What terms people searched for (45 search terms used to create a single model)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IP to determine location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Application of “collective intelligence”</a:t>
            </a:r>
            <a:endParaRPr/>
          </a:p>
          <a:p>
            <a:pPr indent="-219075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Predict regional outbreaks of flu up to 1 or 2 weeks ahead of CDC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5% to 20% of US population contract flu every year and 40k deaths</a:t>
            </a:r>
            <a:endParaRPr/>
          </a:p>
          <a:p>
            <a:pPr indent="-185737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Earlier warnings allow prevention and control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Service in activity from 2008 to 2015</a:t>
            </a:r>
            <a:endParaRPr/>
          </a:p>
          <a:p>
            <a:pPr indent="-26670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Caveat: accuracy not as good any more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Google claimed 97% accuracy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Out of sample accuracy lower (overshot CDC data by 30%)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People search about flu without knowing how to diagnose flu (e.g., people searching for “fever” and “cough”)</a:t>
            </a:r>
            <a:endParaRPr/>
          </a:p>
          <a:p>
            <a:pPr indent="-219075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Google Flu Trends: The Limits of Big Data</a:t>
            </a:r>
            <a:endParaRPr/>
          </a:p>
        </p:txBody>
      </p:sp>
      <p:sp>
        <p:nvSpPr>
          <p:cNvPr id="281" name="Google Shape;281;p34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Scientist</a:t>
            </a:r>
            <a:endParaRPr/>
          </a:p>
        </p:txBody>
      </p:sp>
      <p:sp>
        <p:nvSpPr>
          <p:cNvPr id="288" name="Google Shape;288;p35"/>
          <p:cNvSpPr txBox="1"/>
          <p:nvPr>
            <p:ph idx="1" type="body"/>
          </p:nvPr>
        </p:nvSpPr>
        <p:spPr>
          <a:xfrm>
            <a:off x="152400" y="990600"/>
            <a:ext cx="883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Very ambiguous and ill-defined term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Drew Conway's Venn Diagram</a:t>
            </a:r>
            <a:endParaRPr/>
          </a:p>
        </p:txBody>
      </p:sp>
      <p:sp>
        <p:nvSpPr>
          <p:cNvPr id="289" name="Google Shape;289;p35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600" y="1664570"/>
            <a:ext cx="3866575" cy="37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Typical Data Science Workflow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294725" y="5883225"/>
            <a:ext cx="86208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Data Science Workflow</a:t>
            </a:r>
            <a:endParaRPr/>
          </a:p>
        </p:txBody>
      </p:sp>
      <p:sp>
        <p:nvSpPr>
          <p:cNvPr id="298" name="Google Shape;298;p36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500" y="990600"/>
            <a:ext cx="7340601" cy="442533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500"/>
              <a:t>Where Data Scientist Spends Most Time</a:t>
            </a:r>
            <a:endParaRPr sz="4300"/>
          </a:p>
        </p:txBody>
      </p:sp>
      <p:sp>
        <p:nvSpPr>
          <p:cNvPr id="306" name="Google Shape;306;p37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 rotWithShape="1">
          <a:blip r:embed="rId3">
            <a:alphaModFix/>
          </a:blip>
          <a:srcRect b="18193" l="0" r="0" t="0"/>
          <a:stretch/>
        </p:blipFill>
        <p:spPr>
          <a:xfrm>
            <a:off x="3429000" y="1093777"/>
            <a:ext cx="5631350" cy="42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76200" y="990600"/>
            <a:ext cx="34203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'Janitor Work' in Data Science</a:t>
            </a:r>
            <a:r>
              <a:rPr lang="en-US" sz="2800"/>
              <a:t>;</a:t>
            </a:r>
            <a:endParaRPr sz="2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u="sng">
                <a:solidFill>
                  <a:schemeClr val="hlink"/>
                </a:solidFill>
                <a:hlinkClick r:id="rId5"/>
              </a:rPr>
              <a:t>Research Directions in Data </a:t>
            </a:r>
            <a:br>
              <a:rPr lang="en-US" sz="2800" u="sng">
                <a:solidFill>
                  <a:schemeClr val="hlink"/>
                </a:solidFill>
                <a:hlinkClick r:id="rId6"/>
              </a:rPr>
            </a:br>
            <a:r>
              <a:rPr lang="en-US" sz="2800" u="sng">
                <a:solidFill>
                  <a:schemeClr val="hlink"/>
                </a:solidFill>
                <a:hlinkClick r:id="rId7"/>
              </a:rPr>
              <a:t>Wrangling</a:t>
            </a:r>
            <a:endParaRPr sz="28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Estimates that </a:t>
            </a:r>
            <a:br>
              <a:rPr lang="en-US" sz="2400"/>
            </a:br>
            <a:r>
              <a:rPr lang="en-US" sz="2400"/>
              <a:t>80-90% of the </a:t>
            </a:r>
            <a:br>
              <a:rPr lang="en-US" sz="2400"/>
            </a:br>
            <a:r>
              <a:rPr lang="en-US" sz="2400"/>
              <a:t>work is in data</a:t>
            </a:r>
            <a:br>
              <a:rPr lang="en-US" sz="2400"/>
            </a:br>
            <a:r>
              <a:rPr lang="en-US" sz="2400"/>
              <a:t>cleaning and </a:t>
            </a:r>
            <a:br>
              <a:rPr lang="en-US" sz="2400"/>
            </a:br>
            <a:r>
              <a:rPr lang="en-US" sz="2400"/>
              <a:t>wrangling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27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From: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How to hire a data scientist</a:t>
            </a:r>
            <a:endParaRPr/>
          </a:p>
          <a:p>
            <a:pPr indent="-327660" lvl="0" marL="34290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Data grappling skills</a:t>
            </a:r>
            <a:endParaRPr>
              <a:solidFill>
                <a:srgbClr val="FF0000"/>
              </a:solidFill>
            </a:endParaRPr>
          </a:p>
          <a:p>
            <a:pPr indent="-298450" lvl="1" marL="74295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14285"/>
              <a:buChar char="–"/>
            </a:pPr>
            <a:r>
              <a:rPr lang="en-US">
                <a:solidFill>
                  <a:srgbClr val="FF0000"/>
                </a:solidFill>
              </a:rPr>
              <a:t>How to move data around and manipulate it with some programming language</a:t>
            </a:r>
            <a:endParaRPr/>
          </a:p>
          <a:p>
            <a:pPr indent="-272415" lvl="1" marL="742950" rtl="0" algn="l">
              <a:spcBef>
                <a:spcPts val="392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>
                <a:solidFill>
                  <a:srgbClr val="FF0000"/>
                </a:solidFill>
              </a:rPr>
              <a:t>Scripting languages (e.g., Python)</a:t>
            </a:r>
            <a:endParaRPr/>
          </a:p>
          <a:p>
            <a:pPr indent="-272415" lvl="1" marL="742950" rtl="0" algn="l">
              <a:spcBef>
                <a:spcPts val="392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>
                <a:solidFill>
                  <a:srgbClr val="FF0000"/>
                </a:solidFill>
              </a:rPr>
              <a:t>Data storage tools like relational databases, key-value stores</a:t>
            </a:r>
            <a:endParaRPr/>
          </a:p>
          <a:p>
            <a:pPr indent="-272415" lvl="1" marL="742950" rtl="0" algn="l">
              <a:spcBef>
                <a:spcPts val="392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>
                <a:solidFill>
                  <a:srgbClr val="FF0000"/>
                </a:solidFill>
              </a:rPr>
              <a:t>Programming frameworks like SQL, Hadoop, Spark, etc.</a:t>
            </a:r>
            <a:endParaRPr/>
          </a:p>
          <a:p>
            <a:pPr indent="-327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visualization experience</a:t>
            </a:r>
            <a:endParaRPr/>
          </a:p>
          <a:p>
            <a:pPr indent="-298450" lvl="1" marL="74295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How to draw informative pictures of data</a:t>
            </a:r>
            <a:endParaRPr/>
          </a:p>
          <a:p>
            <a:pPr indent="-272415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Many tools (e.g., D3.js, plotting libraries)</a:t>
            </a:r>
            <a:endParaRPr/>
          </a:p>
          <a:p>
            <a:pPr indent="-272415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Harder question is knowing what to draw</a:t>
            </a:r>
            <a:endParaRPr/>
          </a:p>
          <a:p>
            <a:pPr indent="-327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Knowledge of statistics</a:t>
            </a:r>
            <a:endParaRPr/>
          </a:p>
          <a:p>
            <a:pPr indent="-298450" lvl="1" marL="74295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E.g., error-bars, confidence intervals</a:t>
            </a:r>
            <a:endParaRPr/>
          </a:p>
          <a:p>
            <a:pPr indent="-272415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Python libraries; Matlab; R</a:t>
            </a:r>
            <a:endParaRPr/>
          </a:p>
          <a:p>
            <a:pPr indent="-327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Experience with forecasting and prediction</a:t>
            </a:r>
            <a:endParaRPr/>
          </a:p>
          <a:p>
            <a:pPr indent="-272415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Basic machine learning techniques</a:t>
            </a:r>
            <a:endParaRPr/>
          </a:p>
          <a:p>
            <a:pPr indent="-327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Communication skills</a:t>
            </a:r>
            <a:endParaRPr/>
          </a:p>
          <a:p>
            <a:pPr indent="-298450" lvl="1" marL="74295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Communicate the findings</a:t>
            </a:r>
            <a:endParaRPr/>
          </a:p>
        </p:txBody>
      </p:sp>
      <p:sp>
        <p:nvSpPr>
          <p:cNvPr id="315" name="Google Shape;315;p3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What a Data Scientist Should Know</a:t>
            </a:r>
            <a:endParaRPr b="1"/>
          </a:p>
        </p:txBody>
      </p:sp>
      <p:sp>
        <p:nvSpPr>
          <p:cNvPr id="316" name="Google Shape;316;p38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17" name="Google Shape;317;p38"/>
          <p:cNvSpPr txBox="1"/>
          <p:nvPr/>
        </p:nvSpPr>
        <p:spPr>
          <a:xfrm>
            <a:off x="6161800" y="2788063"/>
            <a:ext cx="258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focus here!!!</a:t>
            </a:r>
            <a:endParaRPr/>
          </a:p>
        </p:txBody>
      </p:sp>
      <p:sp>
        <p:nvSpPr>
          <p:cNvPr id="318" name="Google Shape;318;p38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ctrTitle"/>
          </p:nvPr>
        </p:nvSpPr>
        <p:spPr>
          <a:xfrm>
            <a:off x="152400" y="76201"/>
            <a:ext cx="88392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DATA605 - Big Data Systems</a:t>
            </a:r>
            <a:br>
              <a:rPr lang="en-US"/>
            </a:br>
            <a:r>
              <a:rPr lang="en-US"/>
              <a:t>Course Intro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Big data</a:t>
            </a:r>
            <a:br>
              <a:rPr lang="en-US"/>
            </a:br>
            <a:r>
              <a:rPr b="1" lang="en-US">
                <a:solidFill>
                  <a:schemeClr val="accent2"/>
                </a:solidFill>
              </a:rPr>
              <a:t>Data Model</a:t>
            </a:r>
            <a:r>
              <a:rPr b="1" lang="en-US">
                <a:solidFill>
                  <a:schemeClr val="accent2"/>
                </a:solidFill>
              </a:rPr>
              <a:t>s</a:t>
            </a:r>
            <a:br>
              <a:rPr lang="en-US"/>
            </a:br>
            <a:endParaRPr/>
          </a:p>
        </p:txBody>
      </p:sp>
      <p:sp>
        <p:nvSpPr>
          <p:cNvPr id="325" name="Google Shape;325;p39"/>
          <p:cNvSpPr txBox="1"/>
          <p:nvPr>
            <p:ph idx="12" type="sldNum"/>
          </p:nvPr>
        </p:nvSpPr>
        <p:spPr>
          <a:xfrm>
            <a:off x="7937300" y="6493000"/>
            <a:ext cx="1168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Models</a:t>
            </a:r>
            <a:endParaRPr/>
          </a:p>
        </p:txBody>
      </p:sp>
      <p:sp>
        <p:nvSpPr>
          <p:cNvPr id="331" name="Google Shape;331;p40"/>
          <p:cNvSpPr txBox="1"/>
          <p:nvPr>
            <p:ph idx="1" type="body"/>
          </p:nvPr>
        </p:nvSpPr>
        <p:spPr>
          <a:xfrm>
            <a:off x="152400" y="990600"/>
            <a:ext cx="8839200" cy="5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12419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b="1" lang="en-US">
                <a:solidFill>
                  <a:schemeClr val="accent2"/>
                </a:solidFill>
              </a:rPr>
              <a:t>Data modeling</a:t>
            </a:r>
            <a:endParaRPr b="1">
              <a:solidFill>
                <a:schemeClr val="accent2"/>
              </a:solidFill>
            </a:endParaRPr>
          </a:p>
          <a:p>
            <a:pPr indent="-259079" lvl="1" marL="74295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= p</a:t>
            </a:r>
            <a:r>
              <a:rPr lang="en-US"/>
              <a:t>rocess of representing and capturing the structure and properties of real-world entities</a:t>
            </a:r>
            <a:endParaRPr/>
          </a:p>
          <a:p>
            <a:pPr indent="-259079" lvl="1" marL="742950" marR="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Process of abstraction: r</a:t>
            </a:r>
            <a:r>
              <a:rPr lang="en-US"/>
              <a:t>eal-world → representation</a:t>
            </a:r>
            <a:endParaRPr b="1"/>
          </a:p>
          <a:p>
            <a:pPr indent="-312419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•"/>
            </a:pPr>
            <a:r>
              <a:rPr b="1" lang="en-US">
                <a:solidFill>
                  <a:srgbClr val="6AA84F"/>
                </a:solidFill>
              </a:rPr>
              <a:t>Data</a:t>
            </a:r>
            <a:r>
              <a:rPr b="1" lang="en-US">
                <a:solidFill>
                  <a:srgbClr val="6AA84F"/>
                </a:solidFill>
              </a:rPr>
              <a:t> model</a:t>
            </a:r>
            <a:endParaRPr>
              <a:solidFill>
                <a:srgbClr val="6AA84F"/>
              </a:solidFill>
            </a:endParaRPr>
          </a:p>
          <a:p>
            <a:pPr indent="-259079" lvl="1" marL="742950" marR="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= d</a:t>
            </a:r>
            <a:r>
              <a:rPr lang="en-US"/>
              <a:t>es</a:t>
            </a:r>
            <a:r>
              <a:rPr lang="en-US"/>
              <a:t>cription of how data is represented (e.g., relational, key-value) and accessed (e.g., allowed operations, how to query)</a:t>
            </a:r>
            <a:endParaRPr/>
          </a:p>
          <a:p>
            <a:pPr indent="-259079" lvl="1" marL="742950" marR="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E.g., schema in a DB describe a specific collection of data, using a given data model</a:t>
            </a:r>
            <a:endParaRPr/>
          </a:p>
          <a:p>
            <a:pPr indent="-312419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Char char="•"/>
            </a:pPr>
            <a:r>
              <a:rPr b="1" lang="en-US">
                <a:solidFill>
                  <a:srgbClr val="3C78D8"/>
                </a:solidFill>
              </a:rPr>
              <a:t>Why do we need data model</a:t>
            </a:r>
            <a:r>
              <a:rPr b="1" lang="en-US">
                <a:solidFill>
                  <a:srgbClr val="3C78D8"/>
                </a:solidFill>
              </a:rPr>
              <a:t>?</a:t>
            </a:r>
            <a:endParaRPr b="1">
              <a:solidFill>
                <a:srgbClr val="3C78D8"/>
              </a:solidFill>
            </a:endParaRPr>
          </a:p>
          <a:p>
            <a:pPr indent="-259079" lvl="1" marL="74295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Need to know the structure of the data (to some extent) to be able to write general purpose code</a:t>
            </a:r>
            <a:endParaRPr/>
          </a:p>
          <a:p>
            <a:pPr indent="-259079" lvl="1" marL="74295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Allow to share data across programs, organizations, systems</a:t>
            </a:r>
            <a:endParaRPr/>
          </a:p>
          <a:p>
            <a:pPr indent="-259079" lvl="1" marL="74295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Need to integrate information from multiple sources</a:t>
            </a:r>
            <a:endParaRPr/>
          </a:p>
          <a:p>
            <a:pPr indent="-259079" lvl="1" marL="74295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Preprocess data to make access efficient (e.g., building an index on a data field)</a:t>
            </a:r>
            <a:endParaRPr/>
          </a:p>
        </p:txBody>
      </p:sp>
      <p:sp>
        <p:nvSpPr>
          <p:cNvPr id="332" name="Google Shape;332;p40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33" name="Google Shape;333;p40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Multiple Layers of Data Modeling</a:t>
            </a:r>
            <a:endParaRPr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152400" y="990600"/>
            <a:ext cx="4886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5306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87500"/>
              <a:buChar char="•"/>
            </a:pPr>
            <a:r>
              <a:rPr b="1" lang="en-US">
                <a:solidFill>
                  <a:schemeClr val="accent2"/>
                </a:solidFill>
              </a:rPr>
              <a:t>Physical layer</a:t>
            </a:r>
            <a:endParaRPr b="1">
              <a:solidFill>
                <a:schemeClr val="accent2"/>
              </a:solidFill>
            </a:endParaRPr>
          </a:p>
          <a:p>
            <a:pPr indent="-295910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How is the data physically stored</a:t>
            </a:r>
            <a:endParaRPr/>
          </a:p>
          <a:p>
            <a:pPr indent="-295910" lvl="1" marL="74295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How to represent complex data structures (e.g., </a:t>
            </a:r>
            <a:r>
              <a:rPr lang="en-US"/>
              <a:t>B-</a:t>
            </a:r>
            <a:r>
              <a:rPr lang="en-US"/>
              <a:t>trees for indexing)</a:t>
            </a:r>
            <a:endParaRPr/>
          </a:p>
          <a:p>
            <a:pPr indent="-35306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ct val="87500"/>
              <a:buChar char="•"/>
            </a:pPr>
            <a:r>
              <a:rPr b="1" lang="en-US">
                <a:solidFill>
                  <a:schemeClr val="accent3"/>
                </a:solidFill>
              </a:rPr>
              <a:t>Logical layer</a:t>
            </a:r>
            <a:endParaRPr b="1">
              <a:solidFill>
                <a:schemeClr val="accent3"/>
              </a:solidFill>
            </a:endParaRPr>
          </a:p>
          <a:p>
            <a:pPr indent="-295910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Type of information stored</a:t>
            </a:r>
            <a:endParaRPr/>
          </a:p>
          <a:p>
            <a:pPr indent="-295910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Entities</a:t>
            </a:r>
            <a:endParaRPr/>
          </a:p>
          <a:p>
            <a:pPr indent="-295910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Entity attributes</a:t>
            </a:r>
            <a:endParaRPr/>
          </a:p>
          <a:p>
            <a:pPr indent="-295910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Relationships among the above</a:t>
            </a:r>
            <a:endParaRPr/>
          </a:p>
          <a:p>
            <a:pPr indent="-30861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ct val="56250"/>
              <a:buChar char="•"/>
            </a:pPr>
            <a:r>
              <a:rPr b="1" lang="en-US">
                <a:solidFill>
                  <a:schemeClr val="accent1"/>
                </a:solidFill>
              </a:rPr>
              <a:t>Views</a:t>
            </a:r>
            <a:endParaRPr b="1">
              <a:solidFill>
                <a:schemeClr val="accent1"/>
              </a:solidFill>
            </a:endParaRPr>
          </a:p>
          <a:p>
            <a:pPr indent="-295910" lvl="1" marL="74295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116666"/>
              <a:buChar char="–"/>
            </a:pPr>
            <a:r>
              <a:rPr lang="en-US"/>
              <a:t>Restrict information flow</a:t>
            </a:r>
            <a:endParaRPr sz="2400"/>
          </a:p>
          <a:p>
            <a:pPr indent="-295910" lvl="1" marL="74295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Security and/or ease-of-use</a:t>
            </a:r>
            <a:endParaRPr/>
          </a:p>
        </p:txBody>
      </p:sp>
      <p:sp>
        <p:nvSpPr>
          <p:cNvPr id="340" name="Google Shape;340;p4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300" y="2632625"/>
            <a:ext cx="3819325" cy="22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Models: Logical Layer</a:t>
            </a:r>
            <a:endParaRPr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152400" y="990600"/>
            <a:ext cx="5239200" cy="54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-353060" lvl="0" marL="34290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87500"/>
              <a:buChar char="•"/>
            </a:pPr>
            <a:r>
              <a:rPr b="1" lang="en-US">
                <a:solidFill>
                  <a:schemeClr val="accent2"/>
                </a:solidFill>
              </a:rPr>
              <a:t>Modeling constructs</a:t>
            </a:r>
            <a:endParaRPr b="1">
              <a:solidFill>
                <a:schemeClr val="accent2"/>
              </a:solidFill>
            </a:endParaRPr>
          </a:p>
          <a:p>
            <a:pPr indent="-29591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collection of concepts used to represent the structure in the data, e.g.,</a:t>
            </a:r>
            <a:endParaRPr/>
          </a:p>
          <a:p>
            <a:pPr indent="-22098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Types of entities</a:t>
            </a:r>
            <a:endParaRPr/>
          </a:p>
          <a:p>
            <a:pPr indent="-22098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Entity</a:t>
            </a:r>
            <a:r>
              <a:rPr lang="en-US"/>
              <a:t> attributes</a:t>
            </a:r>
            <a:endParaRPr/>
          </a:p>
          <a:p>
            <a:pPr indent="-22098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</a:t>
            </a:r>
            <a:r>
              <a:rPr lang="en-US"/>
              <a:t>ypes of relationships between entities</a:t>
            </a:r>
            <a:endParaRPr/>
          </a:p>
          <a:p>
            <a:pPr indent="-22098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Types of r</a:t>
            </a:r>
            <a:r>
              <a:rPr lang="en-US"/>
              <a:t>elationships between attributes</a:t>
            </a:r>
            <a:endParaRPr/>
          </a:p>
          <a:p>
            <a:pPr indent="-353060" lvl="0" marL="342900" rtl="0" algn="l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ct val="87500"/>
              <a:buChar char="•"/>
            </a:pPr>
            <a:r>
              <a:rPr b="1" lang="en-US">
                <a:solidFill>
                  <a:schemeClr val="accent3"/>
                </a:solidFill>
              </a:rPr>
              <a:t>Integrity constraints</a:t>
            </a:r>
            <a:endParaRPr b="1">
              <a:solidFill>
                <a:schemeClr val="accent3"/>
              </a:solidFill>
            </a:endParaRPr>
          </a:p>
          <a:p>
            <a:pPr indent="-29591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Constraints to ensure data integrity</a:t>
            </a:r>
            <a:endParaRPr/>
          </a:p>
          <a:p>
            <a:pPr indent="-194310" lvl="2" marL="1143000" rtl="0" algn="l">
              <a:spcBef>
                <a:spcPts val="56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Goal: avoid errors and data inconsistencies</a:t>
            </a:r>
            <a:endParaRPr/>
          </a:p>
          <a:p>
            <a:pPr indent="-194310" lvl="2" marL="1143000" rtl="0" algn="l">
              <a:spcBef>
                <a:spcPts val="56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a field can’t be empty, is an integer</a:t>
            </a:r>
            <a:endParaRPr/>
          </a:p>
          <a:p>
            <a:pPr indent="-353060" lvl="0" marL="34290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ct val="87500"/>
              <a:buChar char="•"/>
            </a:pPr>
            <a:r>
              <a:rPr b="1" lang="en-US">
                <a:solidFill>
                  <a:schemeClr val="accent1"/>
                </a:solidFill>
              </a:rPr>
              <a:t>Manipulation constructs</a:t>
            </a:r>
            <a:endParaRPr b="1">
              <a:solidFill>
                <a:schemeClr val="accent1"/>
              </a:solidFill>
            </a:endParaRPr>
          </a:p>
          <a:p>
            <a:pPr indent="-29591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E.g., i</a:t>
            </a:r>
            <a:r>
              <a:rPr lang="en-US"/>
              <a:t>nsert</a:t>
            </a:r>
            <a:r>
              <a:rPr lang="en-US"/>
              <a:t>, query, update, delete data</a:t>
            </a:r>
            <a:endParaRPr/>
          </a:p>
        </p:txBody>
      </p:sp>
      <p:sp>
        <p:nvSpPr>
          <p:cNvPr id="349" name="Google Shape;349;p4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358" y="914400"/>
            <a:ext cx="3908265" cy="208702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</a:t>
            </a:r>
            <a:endParaRPr/>
          </a:p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DATA605 - Schedule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DATA605 - GitHub repo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How to get in touch with me / TA</a:t>
            </a:r>
            <a:endParaRPr/>
          </a:p>
          <a:p>
            <a:pPr indent="-374650" lvl="1" marL="742950" rtl="0" algn="l">
              <a:spcBef>
                <a:spcPts val="640"/>
              </a:spcBef>
              <a:spcAft>
                <a:spcPts val="0"/>
              </a:spcAft>
              <a:buSzPts val="3200"/>
              <a:buChar char="–"/>
            </a:pPr>
            <a:r>
              <a:rPr lang="en-US"/>
              <a:t>Piazza</a:t>
            </a:r>
            <a:endParaRPr/>
          </a:p>
          <a:p>
            <a:pPr indent="-374650" lvl="1" marL="742950" rtl="0" algn="l">
              <a:spcBef>
                <a:spcPts val="640"/>
              </a:spcBef>
              <a:spcAft>
                <a:spcPts val="0"/>
              </a:spcAft>
              <a:buSzPts val="3200"/>
              <a:buChar char="–"/>
            </a:pPr>
            <a:r>
              <a:rPr lang="en-US"/>
              <a:t>Telegram channel for discussions</a:t>
            </a:r>
            <a:endParaRPr/>
          </a:p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Examples of </a:t>
            </a:r>
            <a:r>
              <a:rPr lang="en-US"/>
              <a:t>Data Models</a:t>
            </a:r>
            <a:endParaRPr/>
          </a:p>
        </p:txBody>
      </p:sp>
      <p:sp>
        <p:nvSpPr>
          <p:cNvPr id="357" name="Google Shape;357;p4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39725" lvl="0" marL="34290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We will cover:</a:t>
            </a:r>
            <a:endParaRPr/>
          </a:p>
          <a:p>
            <a:pPr indent="-282575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Relational model (SQL)</a:t>
            </a:r>
            <a:endParaRPr/>
          </a:p>
          <a:p>
            <a:pPr indent="-282575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Entity-relationship (ER) model</a:t>
            </a:r>
            <a:endParaRPr/>
          </a:p>
          <a:p>
            <a:pPr indent="-282575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XML</a:t>
            </a:r>
            <a:endParaRPr/>
          </a:p>
          <a:p>
            <a:pPr indent="-282575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Object-oriented (OO)</a:t>
            </a:r>
            <a:endParaRPr/>
          </a:p>
          <a:p>
            <a:pPr indent="-282575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Object-relational</a:t>
            </a:r>
            <a:endParaRPr/>
          </a:p>
          <a:p>
            <a:pPr indent="-282575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RDF</a:t>
            </a:r>
            <a:endParaRPr/>
          </a:p>
          <a:p>
            <a:pPr indent="-282575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Property graph</a:t>
            </a:r>
            <a:endParaRPr/>
          </a:p>
          <a:p>
            <a:pPr indent="0" lvl="0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9725" lvl="0" marL="342900" marR="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87500"/>
              <a:buChar char="•"/>
            </a:pPr>
            <a:r>
              <a:rPr lang="en-US"/>
              <a:t>Serialization formats are also data models</a:t>
            </a:r>
            <a:endParaRPr/>
          </a:p>
          <a:p>
            <a:pPr indent="-282575" lvl="1" marL="742950" marR="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CSV</a:t>
            </a:r>
            <a:endParaRPr/>
          </a:p>
          <a:p>
            <a:pPr indent="-242887" lvl="1" marL="742950" marR="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Parquet</a:t>
            </a:r>
            <a:endParaRPr/>
          </a:p>
          <a:p>
            <a:pPr indent="-282575" lvl="1" marL="742950" marR="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JSON</a:t>
            </a:r>
            <a:endParaRPr/>
          </a:p>
          <a:p>
            <a:pPr indent="-282575" lvl="1" marL="742950" marR="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Protocol Buffer</a:t>
            </a:r>
            <a:endParaRPr/>
          </a:p>
          <a:p>
            <a:pPr indent="-282575" lvl="1" marL="742950" marR="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00000"/>
              <a:buChar char="–"/>
            </a:pPr>
            <a:r>
              <a:rPr lang="en-US">
                <a:uFill>
                  <a:noFill/>
                </a:uFill>
                <a:hlinkClick r:id="rId3"/>
              </a:rPr>
              <a:t>Avro</a:t>
            </a:r>
            <a:r>
              <a:rPr lang="en-US"/>
              <a:t> / Thrift</a:t>
            </a:r>
            <a:endParaRPr/>
          </a:p>
          <a:p>
            <a:pPr indent="-242887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Python Pickle</a:t>
            </a:r>
            <a:endParaRPr/>
          </a:p>
        </p:txBody>
      </p:sp>
      <p:sp>
        <p:nvSpPr>
          <p:cNvPr id="358" name="Google Shape;358;p4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Good </a:t>
            </a:r>
            <a:r>
              <a:rPr lang="en-US"/>
              <a:t>Data Models</a:t>
            </a:r>
            <a:endParaRPr/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152400" y="990600"/>
            <a:ext cx="8839200" cy="5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 would like a data model to be:</a:t>
            </a:r>
            <a:endParaRPr/>
          </a:p>
          <a:p>
            <a:pPr indent="-232409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Expressive</a:t>
            </a:r>
            <a:endParaRPr/>
          </a:p>
          <a:p>
            <a:pPr indent="-238760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Capture real-world data well</a:t>
            </a:r>
            <a:endParaRPr/>
          </a:p>
          <a:p>
            <a:pPr indent="-232409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Easy to use</a:t>
            </a:r>
            <a:endParaRPr/>
          </a:p>
          <a:p>
            <a:pPr indent="-232409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Good performance</a:t>
            </a:r>
            <a:endParaRPr/>
          </a:p>
          <a:p>
            <a:pPr indent="-353060" lvl="0" marL="34290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87500"/>
              <a:buChar char="•"/>
            </a:pPr>
            <a:r>
              <a:rPr lang="en-US"/>
              <a:t>Tension between the above characteristics</a:t>
            </a:r>
            <a:endParaRPr/>
          </a:p>
          <a:p>
            <a:pPr indent="-295910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More powerful models</a:t>
            </a:r>
            <a:endParaRPr/>
          </a:p>
          <a:p>
            <a:pPr indent="-238760" lvl="2" marL="114300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16666"/>
              <a:buChar char="•"/>
            </a:pPr>
            <a:r>
              <a:rPr lang="en-US"/>
              <a:t>Can represent more datasets</a:t>
            </a:r>
            <a:endParaRPr/>
          </a:p>
          <a:p>
            <a:pPr indent="-238760" lvl="2" marL="114300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16666"/>
              <a:buChar char="•"/>
            </a:pPr>
            <a:r>
              <a:rPr lang="en-US"/>
              <a:t>Harder to use, to query</a:t>
            </a:r>
            <a:endParaRPr/>
          </a:p>
          <a:p>
            <a:pPr indent="-238760" lvl="2" marL="114300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116666"/>
              <a:buChar char="•"/>
            </a:pPr>
            <a:r>
              <a:rPr lang="en-US"/>
              <a:t>Less efficient</a:t>
            </a:r>
            <a:endParaRPr/>
          </a:p>
          <a:p>
            <a:pPr indent="-28194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evolution of data modeling tools is an attempt to capture the structure in the data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Structured data → Relational </a:t>
            </a:r>
            <a:r>
              <a:rPr lang="en-US"/>
              <a:t>DBs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Semi-structured web data → XML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Unstructured data → NoSQL DBs</a:t>
            </a:r>
            <a:endParaRPr/>
          </a:p>
        </p:txBody>
      </p:sp>
      <p:sp>
        <p:nvSpPr>
          <p:cNvPr id="366" name="Google Shape;366;p44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Independence</a:t>
            </a:r>
            <a:endParaRPr/>
          </a:p>
        </p:txBody>
      </p:sp>
      <p:sp>
        <p:nvSpPr>
          <p:cNvPr id="373" name="Google Shape;373;p45"/>
          <p:cNvSpPr txBox="1"/>
          <p:nvPr>
            <p:ph idx="1" type="body"/>
          </p:nvPr>
        </p:nvSpPr>
        <p:spPr>
          <a:xfrm>
            <a:off x="152400" y="990600"/>
            <a:ext cx="8839200" cy="48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242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Logical d</a:t>
            </a:r>
            <a:r>
              <a:rPr b="1" lang="en-US"/>
              <a:t>ata independence</a:t>
            </a:r>
            <a:endParaRPr b="1"/>
          </a:p>
          <a:p>
            <a:pPr indent="-32258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C</a:t>
            </a:r>
            <a:r>
              <a:rPr lang="en-US"/>
              <a:t>an change the representation of data without changing programs that operate on it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242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Physical data independence</a:t>
            </a:r>
            <a:endParaRPr b="1"/>
          </a:p>
          <a:p>
            <a:pPr indent="-322580" lvl="1" marL="74295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C</a:t>
            </a:r>
            <a:r>
              <a:rPr lang="en-US"/>
              <a:t>an change the layout of data on disk and programs won't change</a:t>
            </a:r>
            <a:endParaRPr/>
          </a:p>
          <a:p>
            <a:pPr indent="-265430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Index the data</a:t>
            </a:r>
            <a:endParaRPr/>
          </a:p>
          <a:p>
            <a:pPr indent="-265430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Partition / distribute / replicate the data</a:t>
            </a:r>
            <a:endParaRPr/>
          </a:p>
          <a:p>
            <a:pPr indent="-265430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Compress the data</a:t>
            </a:r>
            <a:endParaRPr/>
          </a:p>
          <a:p>
            <a:pPr indent="-265430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Sort the data</a:t>
            </a:r>
            <a:endParaRPr/>
          </a:p>
        </p:txBody>
      </p:sp>
      <p:sp>
        <p:nvSpPr>
          <p:cNvPr id="374" name="Google Shape;374;p45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75" name="Google Shape;375;p45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Databases: A Brief History</a:t>
            </a:r>
            <a:endParaRPr/>
          </a:p>
        </p:txBody>
      </p:sp>
      <p:sp>
        <p:nvSpPr>
          <p:cNvPr id="381" name="Google Shape;381;p46"/>
          <p:cNvSpPr txBox="1"/>
          <p:nvPr>
            <p:ph idx="1" type="body"/>
          </p:nvPr>
        </p:nvSpPr>
        <p:spPr>
          <a:xfrm>
            <a:off x="152400" y="990600"/>
            <a:ext cx="8839200" cy="5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b="1" lang="en-US">
                <a:solidFill>
                  <a:schemeClr val="accent2"/>
                </a:solidFill>
              </a:rPr>
              <a:t>1960s: Early beginning</a:t>
            </a:r>
            <a:endParaRPr b="1">
              <a:solidFill>
                <a:schemeClr val="accent2"/>
              </a:solidFill>
            </a:endParaRPr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Computers finally become attractive technology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Enterprises start adopting computers</a:t>
            </a:r>
            <a:endParaRPr/>
          </a:p>
          <a:p>
            <a:pPr indent="-31369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Most applications initially used their own data stores</a:t>
            </a:r>
            <a:endParaRPr/>
          </a:p>
          <a:p>
            <a:pPr indent="-217169" lvl="2" marL="1143000" rtl="0" algn="l">
              <a:lnSpc>
                <a:spcPct val="115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Each application had its own format</a:t>
            </a:r>
            <a:endParaRPr/>
          </a:p>
          <a:p>
            <a:pPr indent="-217169" lvl="2" marL="1143000" rtl="0" algn="l">
              <a:lnSpc>
                <a:spcPct val="115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was basically unavailable to other programs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SzPct val="64285"/>
              <a:buChar char="–"/>
            </a:pPr>
            <a:r>
              <a:rPr b="1" lang="en-US"/>
              <a:t>Database</a:t>
            </a:r>
            <a:r>
              <a:rPr lang="en-US"/>
              <a:t>: term coined in military information systems to denote "shared data banks" by multiple applications </a:t>
            </a:r>
            <a:endParaRPr/>
          </a:p>
          <a:p>
            <a:pPr indent="-220980" lvl="2" marL="1143000" rtl="0" algn="l">
              <a:lnSpc>
                <a:spcPct val="115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Define a data format</a:t>
            </a:r>
            <a:endParaRPr/>
          </a:p>
          <a:p>
            <a:pPr indent="-220980" lvl="2" marL="1143000" rtl="0" algn="l">
              <a:lnSpc>
                <a:spcPct val="115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Store it as a "data dictionary" (schema)</a:t>
            </a:r>
            <a:endParaRPr/>
          </a:p>
          <a:p>
            <a:pPr indent="-220980" lvl="2" marL="1143000" rtl="0" algn="l">
              <a:lnSpc>
                <a:spcPct val="115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Implement general-purpose "database management" software to access data</a:t>
            </a:r>
            <a:endParaRPr/>
          </a:p>
          <a:p>
            <a:pPr indent="-272415" lvl="1" marL="74295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Issues:</a:t>
            </a:r>
            <a:endParaRPr/>
          </a:p>
          <a:p>
            <a:pPr indent="-238760" lvl="2" marL="114300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How to write data dictionaries?</a:t>
            </a:r>
            <a:endParaRPr/>
          </a:p>
          <a:p>
            <a:pPr indent="-238760" lvl="2" marL="114300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How to access data?</a:t>
            </a:r>
            <a:endParaRPr/>
          </a:p>
          <a:p>
            <a:pPr indent="-238760" lvl="2" marL="114300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Disadvantages of integration: integrity, security, privacy concerns</a:t>
            </a:r>
            <a:endParaRPr/>
          </a:p>
          <a:p>
            <a:pPr indent="-238760" lvl="2" marL="114300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Who controls the data?</a:t>
            </a:r>
            <a:endParaRPr/>
          </a:p>
        </p:txBody>
      </p:sp>
      <p:sp>
        <p:nvSpPr>
          <p:cNvPr id="382" name="Google Shape;382;p46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83" name="Google Shape;383;p46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Databases: A Brief History</a:t>
            </a:r>
            <a:endParaRPr/>
          </a:p>
        </p:txBody>
      </p:sp>
      <p:sp>
        <p:nvSpPr>
          <p:cNvPr id="389" name="Google Shape;389;p4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530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Birth of "hierarchical model" and "network model" </a:t>
            </a:r>
            <a:endParaRPr/>
          </a:p>
          <a:p>
            <a:pPr indent="-278130" lvl="1" marL="74295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85714"/>
              <a:buChar char="–"/>
            </a:pPr>
            <a:r>
              <a:rPr lang="en-US"/>
              <a:t>Both allowed connecting records of different types</a:t>
            </a:r>
            <a:endParaRPr/>
          </a:p>
          <a:p>
            <a:pPr indent="-278130" lvl="1" marL="74295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85714"/>
              <a:buChar char="–"/>
            </a:pPr>
            <a:r>
              <a:rPr lang="en-US"/>
              <a:t>E.g., connect accounts with customers</a:t>
            </a:r>
            <a:endParaRPr/>
          </a:p>
          <a:p>
            <a:pPr indent="-295910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Network model attempted to be very general and flexible </a:t>
            </a:r>
            <a:endParaRPr/>
          </a:p>
          <a:p>
            <a:pPr indent="-353060" lvl="0" marL="34290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IBM designed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IMS hierarchical database</a:t>
            </a:r>
            <a:r>
              <a:rPr lang="en-US"/>
              <a:t> in 1966 for the Apollo space program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Predates </a:t>
            </a:r>
            <a:r>
              <a:rPr i="1" lang="en-US"/>
              <a:t>hard disks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</a:t>
            </a:r>
            <a:r>
              <a:rPr lang="en-US"/>
              <a:t>till around today!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SzPct val="64285"/>
              <a:buChar char="–"/>
            </a:pPr>
            <a:r>
              <a:rPr i="1" lang="en-US"/>
              <a:t>.. more than 95 percent of the top Fortune 1000 companies use IMS to process 50 billion transactions a day and manage 15 million gigabytes of critical business data</a:t>
            </a:r>
            <a:r>
              <a:rPr lang="en-US"/>
              <a:t> (from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IBM Website on IMS</a:t>
            </a:r>
            <a:r>
              <a:rPr lang="en-US"/>
              <a:t>)</a:t>
            </a:r>
            <a:endParaRPr/>
          </a:p>
          <a:p>
            <a:pPr indent="-353060" lvl="0" marL="34290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Cons:</a:t>
            </a:r>
            <a:endParaRPr/>
          </a:p>
          <a:p>
            <a:pPr indent="-295910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Hierarchical / network models exposed too much of the internal data (e.g., structures / pointers to the users)</a:t>
            </a:r>
            <a:endParaRPr/>
          </a:p>
          <a:p>
            <a:pPr indent="-295910" lvl="1" marL="742950" rtl="0" algn="l">
              <a:lnSpc>
                <a:spcPct val="115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Leaky abstraction</a:t>
            </a:r>
            <a:endParaRPr/>
          </a:p>
        </p:txBody>
      </p:sp>
      <p:sp>
        <p:nvSpPr>
          <p:cNvPr id="390" name="Google Shape;390;p47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391" name="Google Shape;391;p47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lang="en-US" sz="3559"/>
              <a:t>Relational, Hierarchical, Network model</a:t>
            </a:r>
            <a:endParaRPr sz="3559"/>
          </a:p>
        </p:txBody>
      </p:sp>
      <p:sp>
        <p:nvSpPr>
          <p:cNvPr id="397" name="Google Shape;397;p48"/>
          <p:cNvSpPr txBox="1"/>
          <p:nvPr>
            <p:ph idx="1" type="body"/>
          </p:nvPr>
        </p:nvSpPr>
        <p:spPr>
          <a:xfrm>
            <a:off x="0" y="990600"/>
            <a:ext cx="5147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39725" lvl="0" marL="45720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-"/>
            </a:pPr>
            <a:r>
              <a:rPr b="1" lang="en-US" sz="2800">
                <a:solidFill>
                  <a:schemeClr val="accent2"/>
                </a:solidFill>
              </a:rPr>
              <a:t>Relational model</a:t>
            </a:r>
            <a:endParaRPr b="1" sz="2800">
              <a:solidFill>
                <a:schemeClr val="accent2"/>
              </a:solidFill>
            </a:endParaRPr>
          </a:p>
          <a:p>
            <a:pPr indent="-3397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Data is represented as tuples grouped in relation</a:t>
            </a:r>
            <a:endParaRPr sz="2800"/>
          </a:p>
          <a:p>
            <a:pPr indent="-3397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Omnipresent SQL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39725" lvl="0" marL="45720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Clr>
                <a:schemeClr val="accent3"/>
              </a:buClr>
              <a:buSzPct val="100000"/>
              <a:buChar char="-"/>
            </a:pPr>
            <a:r>
              <a:rPr b="1" lang="en-US" sz="2800">
                <a:solidFill>
                  <a:schemeClr val="accent3"/>
                </a:solidFill>
              </a:rPr>
              <a:t>Hierarchical model</a:t>
            </a:r>
            <a:endParaRPr b="1" sz="2800">
              <a:solidFill>
                <a:schemeClr val="accent3"/>
              </a:solidFill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Data is organized into a tree-like structure</a:t>
            </a:r>
            <a:endParaRPr/>
          </a:p>
          <a:p>
            <a:pPr indent="-339725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Each record has one parent record and many children</a:t>
            </a:r>
            <a:endParaRPr sz="2800"/>
          </a:p>
          <a:p>
            <a:pPr indent="-339725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Records connected through links</a:t>
            </a:r>
            <a:endParaRPr sz="2800"/>
          </a:p>
          <a:p>
            <a:pPr indent="-3397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Resurgence in 1990s with XML DBs</a:t>
            </a:r>
            <a:endParaRPr sz="2800"/>
          </a:p>
          <a:p>
            <a:pPr indent="0" lvl="0" marL="45720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39725" lvl="0" marL="457200" marR="0" rtl="0" algn="l">
              <a:lnSpc>
                <a:spcPct val="115000"/>
              </a:lnSpc>
              <a:spcBef>
                <a:spcPts val="592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b="1" lang="en-US" sz="2800">
                <a:solidFill>
                  <a:schemeClr val="accent1"/>
                </a:solidFill>
              </a:rPr>
              <a:t>Network model</a:t>
            </a:r>
            <a:endParaRPr b="1" sz="2800">
              <a:solidFill>
                <a:schemeClr val="accent1"/>
              </a:solidFill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Data is organized in a graph</a:t>
            </a:r>
            <a:endParaRPr/>
          </a:p>
          <a:p>
            <a:pPr indent="-339725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Each record can have multiple parent and child records</a:t>
            </a:r>
            <a:endParaRPr sz="2800"/>
          </a:p>
          <a:p>
            <a:pPr indent="-3397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Resurgence in 2010s with graph DBs</a:t>
            </a:r>
            <a:endParaRPr/>
          </a:p>
        </p:txBody>
      </p:sp>
      <p:sp>
        <p:nvSpPr>
          <p:cNvPr id="398" name="Google Shape;398;p48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400" y="4869175"/>
            <a:ext cx="2485800" cy="173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975" y="976729"/>
            <a:ext cx="3700824" cy="10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344" y="2400519"/>
            <a:ext cx="3229350" cy="20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Databases: A Brief History</a:t>
            </a:r>
            <a:endParaRPr/>
          </a:p>
        </p:txBody>
      </p:sp>
      <p:sp>
        <p:nvSpPr>
          <p:cNvPr id="408" name="Google Shape;408;p4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28194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Char char="•"/>
            </a:pPr>
            <a:r>
              <a:rPr b="1" lang="en-US">
                <a:solidFill>
                  <a:schemeClr val="accent3"/>
                </a:solidFill>
              </a:rPr>
              <a:t>1970s: Relational model</a:t>
            </a:r>
            <a:endParaRPr b="1">
              <a:solidFill>
                <a:schemeClr val="accent3"/>
              </a:solidFill>
            </a:endParaRPr>
          </a:p>
          <a:p>
            <a:pPr indent="-232409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Set Theory, First-order predicate logic </a:t>
            </a:r>
            <a:endParaRPr/>
          </a:p>
          <a:p>
            <a:pPr indent="-18288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Ted </a:t>
            </a:r>
            <a:r>
              <a:rPr lang="en-US"/>
              <a:t>Codd developed the Relational Model</a:t>
            </a:r>
            <a:endParaRPr/>
          </a:p>
          <a:p>
            <a:pPr indent="-232409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Elegant, formal model</a:t>
            </a:r>
            <a:endParaRPr/>
          </a:p>
          <a:p>
            <a:pPr indent="-238760" lvl="2" marL="11430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Provided almost complete </a:t>
            </a:r>
            <a:r>
              <a:rPr i="1" lang="en-US"/>
              <a:t>data independence</a:t>
            </a:r>
            <a:endParaRPr/>
          </a:p>
          <a:p>
            <a:pPr indent="-18288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Users didn't need to worry about how the data was stored, processed</a:t>
            </a:r>
            <a:endParaRPr/>
          </a:p>
          <a:p>
            <a:pPr indent="-278130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85714"/>
              <a:buChar char="–"/>
            </a:pPr>
            <a:r>
              <a:rPr lang="en-US"/>
              <a:t>High level query language</a:t>
            </a:r>
            <a:endParaRPr/>
          </a:p>
          <a:p>
            <a:pPr indent="-22098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SQL based on relational algebra</a:t>
            </a:r>
            <a:endParaRPr/>
          </a:p>
          <a:p>
            <a:pPr indent="-232409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Notion of </a:t>
            </a:r>
            <a:r>
              <a:rPr i="1" lang="en-US"/>
              <a:t>normal forms</a:t>
            </a:r>
            <a:r>
              <a:rPr lang="en-US"/>
              <a:t> </a:t>
            </a:r>
            <a:endParaRPr/>
          </a:p>
          <a:p>
            <a:pPr indent="-18288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Allowed one to reason about</a:t>
            </a:r>
            <a:endParaRPr/>
          </a:p>
          <a:p>
            <a:pPr indent="-182880" lvl="2" marL="11430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Remove redundancies</a:t>
            </a:r>
            <a:endParaRPr/>
          </a:p>
          <a:p>
            <a:pPr indent="-3530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/>
              <a:t>I</a:t>
            </a:r>
            <a:r>
              <a:rPr lang="en-US" sz="2800"/>
              <a:t>nfluential projects: INGRES (UC Berkeley), System R (IBM) </a:t>
            </a:r>
            <a:endParaRPr sz="2400"/>
          </a:p>
          <a:p>
            <a:pPr indent="-278130" lvl="1" marL="74295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Didn't care about IMS/IDMS compatibility (as IBM had to)</a:t>
            </a:r>
            <a:endParaRPr sz="2400"/>
          </a:p>
          <a:p>
            <a:pPr indent="-353060" lvl="0" marL="342900" rtl="0" algn="l">
              <a:lnSpc>
                <a:spcPct val="115000"/>
              </a:lnSpc>
              <a:spcBef>
                <a:spcPts val="350"/>
              </a:spcBef>
              <a:spcAft>
                <a:spcPts val="0"/>
              </a:spcAft>
              <a:buSzPct val="100000"/>
              <a:buChar char="•"/>
            </a:pPr>
            <a:r>
              <a:rPr lang="en-US" sz="2800"/>
              <a:t>Many debates between Relational Model vs Network Model proponents</a:t>
            </a:r>
            <a:endParaRPr/>
          </a:p>
        </p:txBody>
      </p:sp>
      <p:sp>
        <p:nvSpPr>
          <p:cNvPr id="409" name="Google Shape;409;p49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10" name="Google Shape;410;p49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Entity-Relationship Model</a:t>
            </a:r>
            <a:endParaRPr/>
          </a:p>
        </p:txBody>
      </p:sp>
      <p:sp>
        <p:nvSpPr>
          <p:cNvPr id="417" name="Google Shape;417;p50"/>
          <p:cNvSpPr txBox="1"/>
          <p:nvPr>
            <p:ph idx="1" type="body"/>
          </p:nvPr>
        </p:nvSpPr>
        <p:spPr>
          <a:xfrm>
            <a:off x="228600" y="990600"/>
            <a:ext cx="4548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276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1976: Peter Chen proposed "Entity-Relationship Model"</a:t>
            </a:r>
            <a:endParaRPr/>
          </a:p>
          <a:p>
            <a:pPr indent="-26543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Data model describing knowledge in terms of entities and relationships </a:t>
            </a:r>
            <a:endParaRPr/>
          </a:p>
          <a:p>
            <a:pPr indent="-32766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>
                <a:solidFill>
                  <a:schemeClr val="accent2"/>
                </a:solidFill>
              </a:rPr>
              <a:t>Entities</a:t>
            </a:r>
            <a:r>
              <a:rPr lang="en-US"/>
              <a:t> are physical or logical objects that can be uniquely identified</a:t>
            </a:r>
            <a:endParaRPr/>
          </a:p>
          <a:p>
            <a:pPr indent="-272415" lvl="1" marL="742950" marR="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“</a:t>
            </a:r>
            <a:r>
              <a:rPr lang="en-US"/>
              <a:t>Nouns</a:t>
            </a:r>
            <a:r>
              <a:rPr lang="en-US"/>
              <a:t>”</a:t>
            </a:r>
            <a:endParaRPr/>
          </a:p>
          <a:p>
            <a:pPr indent="-32766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>
                <a:solidFill>
                  <a:schemeClr val="accent3"/>
                </a:solidFill>
              </a:rPr>
              <a:t>Relationships</a:t>
            </a:r>
            <a:r>
              <a:rPr lang="en-US"/>
              <a:t> between entities</a:t>
            </a:r>
            <a:endParaRPr/>
          </a:p>
          <a:p>
            <a:pPr indent="-272415" lvl="1" marL="742950" marR="0" rtl="0" algn="l">
              <a:lnSpc>
                <a:spcPct val="115000"/>
              </a:lnSpc>
              <a:spcBef>
                <a:spcPts val="434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“</a:t>
            </a:r>
            <a:r>
              <a:rPr lang="en-US"/>
              <a:t>Verbs</a:t>
            </a:r>
            <a:r>
              <a:rPr lang="en-US"/>
              <a:t>”</a:t>
            </a:r>
            <a:endParaRPr/>
          </a:p>
          <a:p>
            <a:pPr indent="-32766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An</a:t>
            </a:r>
            <a:r>
              <a:rPr lang="en-US"/>
              <a:t> ER model can be mapped onto a relational DB</a:t>
            </a:r>
            <a:endParaRPr/>
          </a:p>
          <a:p>
            <a:pPr indent="-251459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Entities, relationships -&gt; tables</a:t>
            </a:r>
            <a:endParaRPr/>
          </a:p>
        </p:txBody>
      </p:sp>
      <p:sp>
        <p:nvSpPr>
          <p:cNvPr id="418" name="Google Shape;418;p50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descr="er.png" id="419" name="Google Shape;4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7675" y="4395780"/>
            <a:ext cx="3036326" cy="231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075" y="1126875"/>
            <a:ext cx="2818175" cy="5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125" y="2320250"/>
            <a:ext cx="2234480" cy="1635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0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Databases: A Brief History</a:t>
            </a:r>
            <a:endParaRPr/>
          </a:p>
        </p:txBody>
      </p:sp>
      <p:sp>
        <p:nvSpPr>
          <p:cNvPr id="428" name="Google Shape;428;p51"/>
          <p:cNvSpPr txBox="1"/>
          <p:nvPr>
            <p:ph idx="1" type="body"/>
          </p:nvPr>
        </p:nvSpPr>
        <p:spPr>
          <a:xfrm>
            <a:off x="152400" y="990600"/>
            <a:ext cx="8839200" cy="51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b="1" lang="en-US">
                <a:solidFill>
                  <a:schemeClr val="accent1"/>
                </a:solidFill>
              </a:rPr>
              <a:t>1980s: Widespread acceptance of relational model</a:t>
            </a:r>
            <a:endParaRPr b="1">
              <a:solidFill>
                <a:schemeClr val="accent1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SQL emerged as a standard, in large part because of IBM's backing</a:t>
            </a:r>
            <a:endParaRPr/>
          </a:p>
          <a:p>
            <a:pPr indent="-32258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Enriching the expressive power of relational model </a:t>
            </a:r>
            <a:endParaRPr/>
          </a:p>
          <a:p>
            <a:pPr indent="-243839" lvl="2" marL="114300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Set-valued attributes, aggregation, etc.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Late 80's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Object-oriented DB</a:t>
            </a:r>
            <a:endParaRPr/>
          </a:p>
          <a:p>
            <a:pPr indent="-265430" lvl="2" marL="11430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16666"/>
              <a:buChar char="•"/>
            </a:pPr>
            <a:r>
              <a:rPr lang="en-US"/>
              <a:t>Store objects instead of tables</a:t>
            </a:r>
            <a:endParaRPr/>
          </a:p>
          <a:p>
            <a:pPr indent="-265430" lvl="2" marL="11430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en-US"/>
              <a:t>Get around </a:t>
            </a:r>
            <a:r>
              <a:rPr i="1" lang="en-US"/>
              <a:t>impedance mismatch</a:t>
            </a:r>
            <a:r>
              <a:rPr lang="en-US"/>
              <a:t> between programming languages and databases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Object-relational DB</a:t>
            </a:r>
            <a:endParaRPr/>
          </a:p>
          <a:p>
            <a:pPr indent="-265430" lvl="2" marL="114300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16666"/>
              <a:buChar char="•"/>
            </a:pPr>
            <a:r>
              <a:rPr lang="en-US"/>
              <a:t>A</a:t>
            </a:r>
            <a:r>
              <a:rPr lang="en-US"/>
              <a:t>llow user-defined types</a:t>
            </a:r>
            <a:endParaRPr/>
          </a:p>
          <a:p>
            <a:pPr indent="-265430" lvl="2" marL="114300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16666"/>
              <a:buChar char="•"/>
            </a:pPr>
            <a:r>
              <a:rPr lang="en-US"/>
              <a:t>Get many benefits of object-oriented while keeping the essence of relational model </a:t>
            </a:r>
            <a:endParaRPr/>
          </a:p>
          <a:p>
            <a:pPr indent="-322580" lvl="1" marL="74295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No expressive difference from pure relational model</a:t>
            </a:r>
            <a:endParaRPr/>
          </a:p>
        </p:txBody>
      </p:sp>
      <p:sp>
        <p:nvSpPr>
          <p:cNvPr id="429" name="Google Shape;429;p5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30" name="Google Shape;430;p51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Object-Oriented</a:t>
            </a:r>
            <a:endParaRPr/>
          </a:p>
        </p:txBody>
      </p:sp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544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OOP is a data model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Object behavior is described through data (stored as fields) and code (in the form of methods)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Composition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Aka `has-a` relationships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an Employee class has an Address class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Inheritance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Aka `is-a` relationships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an Employee class derives from a Person class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Polymorphism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Code executed depends on the class of the object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One interface, many implementations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`draw()` method on a Circle vs Square object, both descending from Shape class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Encapsulation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private vs public fields / members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Prevents external code from being concerned with inner workings of an object</a:t>
            </a:r>
            <a:endParaRPr/>
          </a:p>
        </p:txBody>
      </p:sp>
      <p:sp>
        <p:nvSpPr>
          <p:cNvPr id="437" name="Google Shape;437;p52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38" name="Google Shape;438;p52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 Am Interested in Big Data</a:t>
            </a:r>
            <a:endParaRPr/>
          </a:p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https://www.linkedin.com/in/gpsaggese/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u="sng">
                <a:solidFill>
                  <a:schemeClr val="hlink"/>
                </a:solidFill>
                <a:hlinkClick r:id="rId4"/>
              </a:rPr>
              <a:t>Sorrentum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Open-source project I’ve started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u="sng">
                <a:solidFill>
                  <a:schemeClr val="hlink"/>
                </a:solidFill>
                <a:hlinkClick r:id="rId5"/>
              </a:rPr>
              <a:t>GitHub</a:t>
            </a:r>
            <a:endParaRPr/>
          </a:p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Databases: A Brief History</a:t>
            </a:r>
            <a:endParaRPr/>
          </a:p>
        </p:txBody>
      </p:sp>
      <p:sp>
        <p:nvSpPr>
          <p:cNvPr id="444" name="Google Shape;444;p53"/>
          <p:cNvSpPr txBox="1"/>
          <p:nvPr>
            <p:ph idx="1" type="body"/>
          </p:nvPr>
        </p:nvSpPr>
        <p:spPr>
          <a:xfrm>
            <a:off x="152400" y="990600"/>
            <a:ext cx="45381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068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Char char="•"/>
            </a:pPr>
            <a:r>
              <a:rPr b="1" lang="en-US" sz="3000">
                <a:solidFill>
                  <a:schemeClr val="accent2"/>
                </a:solidFill>
              </a:rPr>
              <a:t>Late 90's-today</a:t>
            </a:r>
            <a:endParaRPr b="1" sz="3000">
              <a:solidFill>
                <a:schemeClr val="accent2"/>
              </a:solidFill>
            </a:endParaRPr>
          </a:p>
          <a:p>
            <a:pPr indent="-3606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Web emerges</a:t>
            </a:r>
            <a:endParaRPr sz="3000"/>
          </a:p>
          <a:p>
            <a:pPr indent="-3606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XML: eXtensible Markup Language</a:t>
            </a:r>
            <a:endParaRPr sz="3000"/>
          </a:p>
          <a:p>
            <a:pPr indent="-3111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600"/>
              <a:t>Intended for </a:t>
            </a:r>
            <a:r>
              <a:rPr i="1" lang="en-US" sz="2600"/>
              <a:t>semi-structured</a:t>
            </a:r>
            <a:r>
              <a:rPr lang="en-US" sz="2600"/>
              <a:t> data</a:t>
            </a:r>
            <a:endParaRPr sz="2600"/>
          </a:p>
          <a:p>
            <a:pPr indent="-311150" lvl="1" marL="742950" rtl="0" algn="l">
              <a:spcBef>
                <a:spcPts val="408"/>
              </a:spcBef>
              <a:spcAft>
                <a:spcPts val="0"/>
              </a:spcAft>
              <a:buSzPts val="2200"/>
              <a:buChar char="–"/>
            </a:pPr>
            <a:r>
              <a:rPr lang="en-US" sz="2600"/>
              <a:t>Tree-like structure</a:t>
            </a:r>
            <a:endParaRPr sz="2600"/>
          </a:p>
          <a:p>
            <a:pPr indent="-3111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600"/>
              <a:t>Flexible schema</a:t>
            </a:r>
            <a:endParaRPr sz="2600"/>
          </a:p>
        </p:txBody>
      </p:sp>
      <p:sp>
        <p:nvSpPr>
          <p:cNvPr id="445" name="Google Shape;445;p5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46" name="Google Shape;446;p53"/>
          <p:cNvSpPr txBox="1"/>
          <p:nvPr/>
        </p:nvSpPr>
        <p:spPr>
          <a:xfrm>
            <a:off x="4884700" y="1488050"/>
            <a:ext cx="40275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&lt;?xml version="1.0" encoding="UTF-8"?&gt; 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&lt;!-- Edited by XMLSpy -→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&lt;CATALOG&gt; 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&lt;CD&gt; 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&lt;TITLE&gt;Empire Burlesque&lt;/TITLE&gt;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&lt;ARTIST&gt;Bob Dylan&lt;/ARTIST&gt;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&lt;COUNTRY&gt;USA&lt;/COUNTRY&gt; 	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&lt;COMPANY&gt;Columbia&lt;/COMPANY&gt;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&lt;PRICE&gt;10.90&lt;/PRICE&gt; 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&lt;YEAR&gt;1985&lt;/YEAR&gt; 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&lt;/CD&gt; 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&lt;CD&gt; 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&lt;TITLE&gt;Hide your heart&lt;/TITLE&gt; 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&lt;ARTIST&gt;Bonnie Tyler&lt;/ARTIST&gt;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&lt;COUNTRY&gt;UK&lt;/COUNTRY&gt; 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&lt;COMPANY&gt;CBS Records&lt;/COMPANY&gt; 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&lt;PRICE&gt;9.90&lt;/PRICE&gt; 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&lt;YEAR&gt;1988&lt;/YEAR&gt;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&lt;/CD&gt;</a:t>
            </a:r>
            <a:b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...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53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Resource Description Framework</a:t>
            </a:r>
            <a:endParaRPr/>
          </a:p>
        </p:txBody>
      </p:sp>
      <p:sp>
        <p:nvSpPr>
          <p:cNvPr id="453" name="Google Shape;453;p54"/>
          <p:cNvSpPr txBox="1"/>
          <p:nvPr>
            <p:ph idx="1" type="body"/>
          </p:nvPr>
        </p:nvSpPr>
        <p:spPr>
          <a:xfrm>
            <a:off x="152400" y="990600"/>
            <a:ext cx="4419600" cy="53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5306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Aka RDF </a:t>
            </a:r>
            <a:endParaRPr/>
          </a:p>
          <a:p>
            <a:pPr indent="-335280" lvl="0" marL="3429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75000"/>
              <a:buChar char="•"/>
            </a:pPr>
            <a:r>
              <a:rPr lang="en-US"/>
              <a:t>Key construct: a "subject-predicate-object" triple </a:t>
            </a:r>
            <a:endParaRPr/>
          </a:p>
          <a:p>
            <a:pPr indent="-26035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1428"/>
              <a:buChar char="–"/>
            </a:pPr>
            <a:r>
              <a:rPr lang="en-US"/>
              <a:t>E.g.,</a:t>
            </a:r>
            <a:endParaRPr/>
          </a:p>
          <a:p>
            <a:pPr indent="-203200" lvl="2" marL="1143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83333"/>
              <a:buChar char="•"/>
            </a:pPr>
            <a:r>
              <a:rPr lang="en-US"/>
              <a:t>subject=sky</a:t>
            </a:r>
            <a:endParaRPr/>
          </a:p>
          <a:p>
            <a:pPr indent="-203200" lvl="2" marL="1143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83333"/>
              <a:buChar char="•"/>
            </a:pPr>
            <a:r>
              <a:rPr lang="en-US"/>
              <a:t>predicate=has-the-color</a:t>
            </a:r>
            <a:endParaRPr/>
          </a:p>
          <a:p>
            <a:pPr indent="-203200" lvl="2" marL="1143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83333"/>
              <a:buChar char="•"/>
            </a:pPr>
            <a:r>
              <a:rPr lang="en-US"/>
              <a:t>object=blue</a:t>
            </a:r>
            <a:endParaRPr/>
          </a:p>
          <a:p>
            <a:pPr indent="-335280" lvl="0" marL="3429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75000"/>
              <a:buChar char="•"/>
            </a:pPr>
            <a:r>
              <a:rPr lang="en-US"/>
              <a:t>Can be mapped to a labeled, directed multi-graph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More general than a tree</a:t>
            </a:r>
            <a:endParaRPr/>
          </a:p>
          <a:p>
            <a:pPr indent="-335280" lvl="0" marL="3429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75000"/>
              <a:buChar char="•"/>
            </a:pPr>
            <a:r>
              <a:rPr lang="en-US"/>
              <a:t>Typically stored in:</a:t>
            </a:r>
            <a:endParaRPr/>
          </a:p>
          <a:p>
            <a:pPr indent="-278130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85714"/>
              <a:buChar char="–"/>
            </a:pPr>
            <a:r>
              <a:rPr lang="en-US"/>
              <a:t>Relational DBs</a:t>
            </a:r>
            <a:endParaRPr/>
          </a:p>
          <a:p>
            <a:pPr indent="-278130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85714"/>
              <a:buChar char="–"/>
            </a:pPr>
            <a:r>
              <a:rPr lang="en-US"/>
              <a:t>Dedicated "triple-stores” DBs</a:t>
            </a:r>
            <a:endParaRPr/>
          </a:p>
        </p:txBody>
      </p:sp>
      <p:sp>
        <p:nvSpPr>
          <p:cNvPr id="454" name="Google Shape;454;p54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id="455" name="Google Shape;4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838200"/>
            <a:ext cx="4267199" cy="2629328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4"/>
          <p:cNvSpPr txBox="1"/>
          <p:nvPr/>
        </p:nvSpPr>
        <p:spPr>
          <a:xfrm>
            <a:off x="4853450" y="3609550"/>
            <a:ext cx="39885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08080"/>
                </a:solidFill>
              </a:rPr>
              <a:t>01</a:t>
            </a:r>
            <a:r>
              <a:rPr lang="en-US" sz="900">
                <a:solidFill>
                  <a:schemeClr val="dk1"/>
                </a:solidFill>
              </a:rPr>
              <a:t>    &lt;http://example.org/bob#me&gt; &lt;http://www.w3.org/1999/02/22-rdf-syntax-ns#type&gt; &lt;http://xmlns.com/foaf/0.1/Person&gt; 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08080"/>
                </a:solidFill>
              </a:rPr>
              <a:t>02</a:t>
            </a:r>
            <a:r>
              <a:rPr lang="en-US" sz="900">
                <a:solidFill>
                  <a:schemeClr val="dk1"/>
                </a:solidFill>
              </a:rPr>
              <a:t>    &lt;http://example.org/bob#me&gt; &lt;http://xmlns.com/foaf/0.1/knows&gt; &lt;http://example.org/alice#me&gt; 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08080"/>
                </a:solidFill>
              </a:rPr>
              <a:t>03</a:t>
            </a:r>
            <a:r>
              <a:rPr lang="en-US" sz="900">
                <a:solidFill>
                  <a:schemeClr val="dk1"/>
                </a:solidFill>
              </a:rPr>
              <a:t>    &lt;http://example.org/bob#me&gt; &lt;http://schema.org/birthDate&gt; "1990-07-04"^^&lt;http://www.w3.org/2001/XMLSchema#date&gt; 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08080"/>
                </a:solidFill>
              </a:rPr>
              <a:t>04</a:t>
            </a:r>
            <a:r>
              <a:rPr lang="en-US" sz="900">
                <a:solidFill>
                  <a:schemeClr val="dk1"/>
                </a:solidFill>
              </a:rPr>
              <a:t>    &lt;http://example.org/bob#me&gt; &lt;http://xmlns.com/foaf/0.1/topic_interest&gt; &lt;http://www.wikidata.org/entity/Q12418&gt; 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08080"/>
                </a:solidFill>
              </a:rPr>
              <a:t>05</a:t>
            </a:r>
            <a:r>
              <a:rPr lang="en-US" sz="900">
                <a:solidFill>
                  <a:schemeClr val="dk1"/>
                </a:solidFill>
              </a:rPr>
              <a:t>    &lt;http://www.wikidata.org/entity/Q12418&gt; &lt;http://purl.org/dc/terms/title&gt; "Mona Lisa" 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08080"/>
                </a:solidFill>
              </a:rPr>
              <a:t>06</a:t>
            </a:r>
            <a:r>
              <a:rPr lang="en-US" sz="900">
                <a:solidFill>
                  <a:schemeClr val="dk1"/>
                </a:solidFill>
              </a:rPr>
              <a:t>    &lt;http://www.wikidata.org/entity/Q12418&gt; &lt;http://purl.org/dc/terms/creator&gt; &lt;http://dbpedia.org/resource/Leonardo_da_Vinci&gt; 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08080"/>
                </a:solidFill>
              </a:rPr>
              <a:t>07</a:t>
            </a:r>
            <a:r>
              <a:rPr lang="en-US" sz="900">
                <a:solidFill>
                  <a:schemeClr val="dk1"/>
                </a:solidFill>
              </a:rPr>
              <a:t>    &lt;</a:t>
            </a:r>
            <a:r>
              <a:rPr lang="en-US" sz="900">
                <a:solidFill>
                  <a:schemeClr val="dk1"/>
                </a:solidFill>
              </a:rPr>
              <a:t>http://data.europeana.eu/item/04802/243FA8618938F4117025F17A8B813C5F9AA4D619&gt; &lt;http://purl.org/dc/terms/subject&gt; &lt;http://www.wikidata.org/entity/Q12418&gt; .</a:t>
            </a:r>
            <a:endParaRPr sz="1200"/>
          </a:p>
        </p:txBody>
      </p:sp>
      <p:sp>
        <p:nvSpPr>
          <p:cNvPr id="457" name="Google Shape;457;p54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Property Graph Model</a:t>
            </a:r>
            <a:endParaRPr/>
          </a:p>
        </p:txBody>
      </p:sp>
      <p:sp>
        <p:nvSpPr>
          <p:cNvPr id="463" name="Google Shape;463;p55"/>
          <p:cNvSpPr txBox="1"/>
          <p:nvPr>
            <p:ph idx="1" type="body"/>
          </p:nvPr>
        </p:nvSpPr>
        <p:spPr>
          <a:xfrm>
            <a:off x="152400" y="990600"/>
            <a:ext cx="4336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36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Graph: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with vertices and edges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with properties associated with each edge and vertex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stored in: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Relational DBs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G</a:t>
            </a:r>
            <a:r>
              <a:rPr lang="en-US"/>
              <a:t>raph DBs</a:t>
            </a:r>
            <a:endParaRPr/>
          </a:p>
        </p:txBody>
      </p:sp>
      <p:sp>
        <p:nvSpPr>
          <p:cNvPr id="464" name="Google Shape;464;p55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pic>
        <p:nvPicPr>
          <p:cNvPr descr="property_graph.jpg" id="465" name="Google Shape;46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75" y="1664948"/>
            <a:ext cx="4107175" cy="36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5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Serialization Formats</a:t>
            </a:r>
            <a:endParaRPr/>
          </a:p>
        </p:txBody>
      </p:sp>
      <p:sp>
        <p:nvSpPr>
          <p:cNvPr id="472" name="Google Shape;472;p5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Programs need to send data to each other (on the network, on disk)</a:t>
            </a:r>
            <a:endParaRPr/>
          </a:p>
          <a:p>
            <a:pPr indent="-349250" lvl="1" marL="74295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E.g., Remote Procedure Calls</a:t>
            </a:r>
            <a:endParaRPr/>
          </a:p>
          <a:p>
            <a:pPr indent="-349250" lvl="1" marL="74295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JSON, YAML, Protocol Buffer</a:t>
            </a:r>
            <a:endParaRPr/>
          </a:p>
          <a:p>
            <a:pPr indent="-3492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Several recent technologies based around schemas</a:t>
            </a:r>
            <a:endParaRPr/>
          </a:p>
          <a:p>
            <a:pPr indent="-406400" lvl="0" marL="342900" marR="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Are</a:t>
            </a:r>
            <a:r>
              <a:rPr lang="en-US"/>
              <a:t> data models</a:t>
            </a:r>
            <a:endParaRPr/>
          </a:p>
        </p:txBody>
      </p:sp>
      <p:sp>
        <p:nvSpPr>
          <p:cNvPr id="473" name="Google Shape;473;p56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74" name="Google Shape;474;p56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480" name="Google Shape;480;p57"/>
          <p:cNvSpPr txBox="1"/>
          <p:nvPr>
            <p:ph idx="1" type="body"/>
          </p:nvPr>
        </p:nvSpPr>
        <p:spPr>
          <a:xfrm>
            <a:off x="152400" y="990600"/>
            <a:ext cx="4419600" cy="4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7973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JSON = JavaScript Object Notation</a:t>
            </a:r>
            <a:endParaRPr/>
          </a:p>
          <a:p>
            <a:pPr indent="-37973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7500"/>
              <a:buChar char="•"/>
            </a:pPr>
            <a:r>
              <a:rPr lang="en-US"/>
              <a:t>Data</a:t>
            </a:r>
            <a:r>
              <a:rPr lang="en-US"/>
              <a:t> is nested dictionaries and arrays</a:t>
            </a:r>
            <a:endParaRPr/>
          </a:p>
          <a:p>
            <a:pPr indent="-358140" lvl="0" marL="342900" rtl="0" algn="l">
              <a:lnSpc>
                <a:spcPct val="115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75000"/>
              <a:buChar char="•"/>
            </a:pPr>
            <a:r>
              <a:rPr lang="en-US"/>
              <a:t>Very similar to XML</a:t>
            </a:r>
            <a:endParaRPr/>
          </a:p>
          <a:p>
            <a:pPr indent="-300990" lvl="1" marL="742950" rtl="0" algn="l">
              <a:lnSpc>
                <a:spcPct val="115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85714"/>
              <a:buChar char="–"/>
            </a:pPr>
            <a:r>
              <a:rPr lang="en-US"/>
              <a:t>More human-readable</a:t>
            </a:r>
            <a:endParaRPr/>
          </a:p>
          <a:p>
            <a:pPr indent="-268605" lvl="1" marL="742950" rtl="0" algn="l">
              <a:lnSpc>
                <a:spcPct val="115000"/>
              </a:lnSpc>
              <a:spcBef>
                <a:spcPts val="37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Less boilerplate</a:t>
            </a:r>
            <a:endParaRPr/>
          </a:p>
          <a:p>
            <a:pPr indent="-268605" lvl="1" marL="742950" rtl="0" algn="l">
              <a:lnSpc>
                <a:spcPct val="115000"/>
              </a:lnSpc>
              <a:spcBef>
                <a:spcPts val="372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Executable in JavaScript (and Python)</a:t>
            </a:r>
            <a:endParaRPr/>
          </a:p>
        </p:txBody>
      </p:sp>
      <p:sp>
        <p:nvSpPr>
          <p:cNvPr id="481" name="Google Shape;481;p57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82" name="Google Shape;482;p57"/>
          <p:cNvSpPr txBox="1"/>
          <p:nvPr/>
        </p:nvSpPr>
        <p:spPr>
          <a:xfrm>
            <a:off x="4811075" y="1110650"/>
            <a:ext cx="3962400" cy="5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"firstName": "John",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"lastName": "Smith",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"isAlive": true,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"age": 25,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"height_cm": 167.6,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"address": {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"streetAddress": "21 2nd Street",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"city": "New York",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"state": "NY",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"postalCode": "10021-3100"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}, 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"phoneNumbers": [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{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"type": "home",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"number": "212 555-1234”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{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"type": "office",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"number": "646 555-4567"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],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"children": [],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"spouse": null </a:t>
            </a:r>
            <a:b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57"/>
          <p:cNvSpPr txBox="1"/>
          <p:nvPr/>
        </p:nvSpPr>
        <p:spPr>
          <a:xfrm>
            <a:off x="5029200" y="3505200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57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Protocol Buffers</a:t>
            </a:r>
            <a:endParaRPr/>
          </a:p>
        </p:txBody>
      </p:sp>
      <p:sp>
        <p:nvSpPr>
          <p:cNvPr id="490" name="Google Shape;490;p58"/>
          <p:cNvSpPr txBox="1"/>
          <p:nvPr>
            <p:ph idx="1" type="body"/>
          </p:nvPr>
        </p:nvSpPr>
        <p:spPr>
          <a:xfrm>
            <a:off x="152400" y="990600"/>
            <a:ext cx="43227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58140" lvl="0" marL="457200" rtl="0" algn="l">
              <a:lnSpc>
                <a:spcPct val="115000"/>
              </a:lnSpc>
              <a:spcBef>
                <a:spcPts val="476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Developed by Google</a:t>
            </a:r>
            <a:endParaRPr sz="2400"/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Open-source</a:t>
            </a:r>
            <a:endParaRPr sz="2400"/>
          </a:p>
          <a:p>
            <a:pPr indent="-3581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Represent data structures in a</a:t>
            </a:r>
            <a:endParaRPr sz="2400"/>
          </a:p>
          <a:p>
            <a:pPr indent="-3581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Language agnostic</a:t>
            </a:r>
            <a:endParaRPr sz="2400"/>
          </a:p>
          <a:p>
            <a:pPr indent="-3581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Platform agnostic</a:t>
            </a:r>
            <a:endParaRPr sz="2400"/>
          </a:p>
          <a:p>
            <a:pPr indent="-3581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Versioning</a:t>
            </a:r>
            <a:endParaRPr sz="2400"/>
          </a:p>
          <a:p>
            <a:pPr indent="-3581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Schema is mostly relational</a:t>
            </a:r>
            <a:endParaRPr sz="2400"/>
          </a:p>
          <a:p>
            <a:pPr indent="-3581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Optional fields</a:t>
            </a:r>
            <a:endParaRPr sz="2400"/>
          </a:p>
          <a:p>
            <a:pPr indent="-3581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Types</a:t>
            </a:r>
            <a:endParaRPr sz="2400"/>
          </a:p>
          <a:p>
            <a:pPr indent="-3581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Default values</a:t>
            </a:r>
            <a:endParaRPr sz="2400"/>
          </a:p>
          <a:p>
            <a:pPr indent="-3581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Structures</a:t>
            </a:r>
            <a:endParaRPr sz="2400"/>
          </a:p>
          <a:p>
            <a:pPr indent="-3581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Arrays</a:t>
            </a:r>
            <a:endParaRPr sz="2400"/>
          </a:p>
          <a:p>
            <a:pPr indent="-3581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Schema specified using a .proto file</a:t>
            </a:r>
            <a:endParaRPr sz="2400"/>
          </a:p>
          <a:p>
            <a:pPr indent="-3581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Compiled by protoc to produce C++, Java, or Python code to initialize, read, serialize objects</a:t>
            </a:r>
            <a:endParaRPr sz="2700"/>
          </a:p>
        </p:txBody>
      </p:sp>
      <p:sp>
        <p:nvSpPr>
          <p:cNvPr id="491" name="Google Shape;491;p58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492" name="Google Shape;492;p58"/>
          <p:cNvSpPr txBox="1"/>
          <p:nvPr/>
        </p:nvSpPr>
        <p:spPr>
          <a:xfrm>
            <a:off x="4690800" y="4724475"/>
            <a:ext cx="39429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import addressbook_pb2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 = addressbook_pb2.Person()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person.id = 1234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person.name = "John Doe"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person.email = "jdoe@example.com"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phone = person.phones.add()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phone.number = "555-4321"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phone.type = addressbook_pb2.Person.HOME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Google Shape;493;p58"/>
          <p:cNvSpPr txBox="1"/>
          <p:nvPr/>
        </p:nvSpPr>
        <p:spPr>
          <a:xfrm>
            <a:off x="4687800" y="972750"/>
            <a:ext cx="4240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message Person {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optional string name = 1;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optional int32 id = 2;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optional string email = 3;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enum PhoneType {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MOBILE = 0;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HOME = 1;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WORK = 2;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message PhoneNumber {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optional string number = 1;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optional PhoneType type = 2;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repeated PhoneNumber phones = 4;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58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Serialization Formats</a:t>
            </a:r>
            <a:endParaRPr/>
          </a:p>
        </p:txBody>
      </p:sp>
      <p:sp>
        <p:nvSpPr>
          <p:cNvPr id="500" name="Google Shape;500;p5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66395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Avro</a:t>
            </a:r>
            <a:endParaRPr/>
          </a:p>
          <a:p>
            <a:pPr indent="-309244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Richer data structures</a:t>
            </a:r>
            <a:endParaRPr/>
          </a:p>
          <a:p>
            <a:pPr indent="-309244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JSON-specified schema</a:t>
            </a:r>
            <a:endParaRPr/>
          </a:p>
          <a:p>
            <a:pPr indent="-13970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66395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Thrift</a:t>
            </a:r>
            <a:endParaRPr/>
          </a:p>
          <a:p>
            <a:pPr indent="-309244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Facebook</a:t>
            </a:r>
            <a:endParaRPr/>
          </a:p>
          <a:p>
            <a:pPr indent="-309244" lvl="1" marL="7429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Now Apache project</a:t>
            </a:r>
            <a:endParaRPr/>
          </a:p>
          <a:p>
            <a:pPr indent="-289560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85714"/>
              <a:buChar char="–"/>
            </a:pPr>
            <a:r>
              <a:rPr lang="en-US"/>
              <a:t>More languages supported</a:t>
            </a:r>
            <a:endParaRPr/>
          </a:p>
          <a:p>
            <a:pPr indent="-260032" lvl="1" marL="74295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Supports exceptions and sets</a:t>
            </a:r>
            <a:endParaRPr/>
          </a:p>
        </p:txBody>
      </p:sp>
      <p:sp>
        <p:nvSpPr>
          <p:cNvPr id="501" name="Google Shape;501;p59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502" name="Google Shape;502;p59"/>
          <p:cNvSpPr txBox="1"/>
          <p:nvPr/>
        </p:nvSpPr>
        <p:spPr>
          <a:xfrm>
            <a:off x="1424800" y="2195425"/>
            <a:ext cx="6553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"namespace": "example.avro", 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"type": "record", 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"name": "User", 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"fields": [ 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{"name": "name", "type": "string"}, 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{"name": "favorite_number", "type": ["int", "null"]}, 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{"name": "favorite_color", "type": ["string", "null"]} 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]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59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Project: TODOs</a:t>
            </a:r>
            <a:endParaRPr/>
          </a:p>
        </p:txBody>
      </p:sp>
      <p:sp>
        <p:nvSpPr>
          <p:cNvPr id="510" name="Google Shape;510;p6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Clone / look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DATA605 - Class project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Look at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Sorrentum GitHub repo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Two project examples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Download price data from Binance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Download Reddit data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Complete the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survey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Take a look at list of projects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By next lesson: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Dr Saggese + TA create teams and assign a project</a:t>
            </a:r>
            <a:endParaRPr/>
          </a:p>
        </p:txBody>
      </p:sp>
      <p:sp>
        <p:nvSpPr>
          <p:cNvPr id="511" name="Google Shape;511;p60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Make sure you are signed up for Piazza!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Check out 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DATA605 GitHub repo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Begin setup of your computing environment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Install Docker on your laptop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Instructions are in the class repo</a:t>
            </a:r>
            <a:endParaRPr/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Todos</a:t>
            </a:r>
            <a:endParaRPr/>
          </a:p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Tools We Will Learn To Use</a:t>
            </a:r>
            <a:endParaRPr/>
          </a:p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52400" y="930675"/>
            <a:ext cx="8839200" cy="5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39725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Languages: mainly Python</a:t>
            </a:r>
            <a:endParaRPr/>
          </a:p>
          <a:p>
            <a:pPr indent="-339725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Dev tools</a:t>
            </a:r>
            <a:endParaRPr/>
          </a:p>
          <a:p>
            <a:pPr indent="-282575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Bash / Linux OS</a:t>
            </a:r>
            <a:endParaRPr/>
          </a:p>
          <a:p>
            <a:pPr indent="-282575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Git (branching, understand data model)</a:t>
            </a:r>
            <a:endParaRPr/>
          </a:p>
          <a:p>
            <a:pPr indent="-282575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GitHub (PRs, fork a project)</a:t>
            </a:r>
            <a:endParaRPr/>
          </a:p>
          <a:p>
            <a:pPr indent="-282575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Code editors (PyCharm, Visual Studio, vim / emacs)</a:t>
            </a:r>
            <a:endParaRPr/>
          </a:p>
          <a:p>
            <a:pPr indent="-282575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Data science libs (pydata stack: numpy, Pandas, sklearn, matplotlib)</a:t>
            </a:r>
            <a:endParaRPr/>
          </a:p>
          <a:p>
            <a:pPr indent="-282575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Jupyter notebooks</a:t>
            </a:r>
            <a:endParaRPr/>
          </a:p>
          <a:p>
            <a:pPr indent="-282575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Docker</a:t>
            </a:r>
            <a:endParaRPr/>
          </a:p>
          <a:p>
            <a:pPr indent="-282575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Unit testing framework</a:t>
            </a:r>
            <a:endParaRPr/>
          </a:p>
          <a:p>
            <a:pPr indent="-339725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87500"/>
              <a:buChar char="•"/>
            </a:pPr>
            <a:r>
              <a:rPr lang="en-US"/>
              <a:t>Big data tools</a:t>
            </a:r>
            <a:endParaRPr/>
          </a:p>
          <a:p>
            <a:pPr indent="-282575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ETL pipelines</a:t>
            </a:r>
            <a:endParaRPr/>
          </a:p>
          <a:p>
            <a:pPr indent="-282575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Workflow</a:t>
            </a:r>
            <a:r>
              <a:rPr lang="en-US"/>
              <a:t> manager (Airflow)</a:t>
            </a:r>
            <a:endParaRPr/>
          </a:p>
          <a:p>
            <a:pPr indent="-282575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Relational databases (PostgreSQL)</a:t>
            </a:r>
            <a:endParaRPr/>
          </a:p>
          <a:p>
            <a:pPr indent="-282575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NoSQL (HBase, MongoDB, Couchbase, Redis)</a:t>
            </a:r>
            <a:endParaRPr/>
          </a:p>
          <a:p>
            <a:pPr indent="-282575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Graph DBs (Neo4j, OrientDB, AllegroGraph, GraphX, Giraph)</a:t>
            </a:r>
            <a:endParaRPr/>
          </a:p>
          <a:p>
            <a:pPr indent="-282575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Computing (</a:t>
            </a:r>
            <a:r>
              <a:rPr lang="en-US"/>
              <a:t>Hadoop, Spark, Dask, Storm, Spark Streaming)</a:t>
            </a:r>
            <a:endParaRPr/>
          </a:p>
          <a:p>
            <a:pPr indent="-282575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–"/>
            </a:pPr>
            <a:r>
              <a:rPr lang="en-US"/>
              <a:t>Cloud Services (AWS)</a:t>
            </a:r>
            <a:endParaRPr/>
          </a:p>
          <a:p>
            <a:pPr indent="-266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Tutorials for each tool we use for the class project</a:t>
            </a:r>
            <a:endParaRPr/>
          </a:p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500"/>
              <a:t>Soft Skills to Succeed in the Workplace</a:t>
            </a:r>
            <a:endParaRPr sz="3500"/>
          </a:p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152400" y="990600"/>
            <a:ext cx="8839200" cy="577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Skills that people coming out from college often don’t have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-US" sz="2200"/>
              <a:t>Goal</a:t>
            </a:r>
            <a:r>
              <a:rPr lang="en-US" sz="2200"/>
              <a:t>: we will try to model the class to prepare you for the workplace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Work in a team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Design software architecture (e.g., OOP, Agile, Design Patterns)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C</a:t>
            </a:r>
            <a:r>
              <a:rPr lang="en-US" sz="2200"/>
              <a:t>omment your own code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Write external documentation (e.g., tutorial, manuals, how-tos)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Write code so that other people can understand (including future-you)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Read other people’s code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Follow code conventions (e.g., PEP8, Google Code)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Be clear in communications (e.g., in emails, Slack)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File a bug report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Reproduce (aka repro) a bug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Have a sense of CS constants</a:t>
            </a:r>
            <a:endParaRPr sz="2200"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200"/>
              <a:t>Have a sense of how an OS works (e.g., virtual memory, processes)</a:t>
            </a:r>
            <a:endParaRPr sz="2200"/>
          </a:p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Class Project</a:t>
            </a:r>
            <a:endParaRPr/>
          </a:p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DATA605 - Class project</a:t>
            </a:r>
            <a:endParaRPr/>
          </a:p>
          <a:p>
            <a:pPr indent="-2984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Build an end-to-end big data system importing data, computing, orchestrating the tasks</a:t>
            </a:r>
            <a:endParaRPr/>
          </a:p>
          <a:p>
            <a:pPr indent="-2984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Teams of 4-5 students</a:t>
            </a:r>
            <a:endParaRPr/>
          </a:p>
          <a:p>
            <a:pPr indent="-241300" lvl="2" marL="11430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GP and the TA will create well-balanced teams</a:t>
            </a:r>
            <a:endParaRPr/>
          </a:p>
          <a:p>
            <a:pPr indent="-298450" lvl="1" marL="742950" rtl="0" algn="l">
              <a:spcBef>
                <a:spcPts val="64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Review 2 examples of complete projects</a:t>
            </a:r>
            <a:endParaRPr/>
          </a:p>
          <a:p>
            <a:pPr indent="-2984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5 deliverables with deadlines graded individually (20% of final grade)</a:t>
            </a:r>
            <a:endParaRPr/>
          </a:p>
          <a:p>
            <a:pPr indent="-298450" lvl="1" marL="742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Every class 1 hour of group work with GP + TA</a:t>
            </a:r>
            <a:endParaRPr/>
          </a:p>
          <a:p>
            <a:pPr indent="-298450" lvl="1" marL="742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Peer evaluation of the project</a:t>
            </a:r>
            <a:endParaRPr/>
          </a:p>
          <a:p>
            <a:pPr indent="-298450" lvl="1" marL="7429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Grad and undergrad students will be assigned final grades separately</a:t>
            </a:r>
            <a:endParaRPr/>
          </a:p>
          <a:p>
            <a:pPr indent="-298450" lvl="1" marL="742950" rtl="0" algn="l">
              <a:spcBef>
                <a:spcPts val="64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Will re-evaluate based on how projects go</a:t>
            </a:r>
            <a:endParaRPr/>
          </a:p>
          <a:p>
            <a:pPr indent="0" lvl="0" marL="74295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00037" lvl="0" marL="457200" rtl="0" algn="l">
              <a:spcBef>
                <a:spcPts val="640"/>
              </a:spcBef>
              <a:spcAft>
                <a:spcPts val="0"/>
              </a:spcAft>
              <a:buSzPct val="5625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Student survey</a:t>
            </a:r>
            <a:endParaRPr/>
          </a:p>
          <a:p>
            <a:pPr indent="-298450" lvl="1" marL="742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Collect some information about you to organize groups for the class project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556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4285"/>
              <a:buChar char="•"/>
            </a:pPr>
            <a:r>
              <a:rPr lang="en-US" sz="2800"/>
              <a:t>Check out </a:t>
            </a:r>
            <a:r>
              <a:rPr lang="en-US" sz="2800" u="sng">
                <a:solidFill>
                  <a:schemeClr val="hlink"/>
                </a:solidFill>
                <a:hlinkClick r:id="rId5"/>
              </a:rPr>
              <a:t>Sorrentum project</a:t>
            </a:r>
            <a:r>
              <a:rPr lang="en-US" sz="2800"/>
              <a:t> and repo</a:t>
            </a:r>
            <a:endParaRPr/>
          </a:p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8195875" y="6493000"/>
            <a:ext cx="9096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